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Default Extension="vml" ContentType="application/vnd.openxmlformats-officedocument.vmlDrawing"/>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Raleway" charset="0"/>
      <p:regular r:id="rId24"/>
      <p:bold r:id="rId25"/>
      <p:italic r:id="rId26"/>
      <p:boldItalic r:id="rId27"/>
    </p:embeddedFont>
    <p:embeddedFont>
      <p:font typeface="Lato"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varScale="1">
        <p:scale>
          <a:sx n="111" d="100"/>
          <a:sy n="111" d="100"/>
        </p:scale>
        <p:origin x="-634" y="-8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png"/></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8179e4852c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8179e4852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46ee7dff8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46ee7dff8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46ee7dff8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246ee7dff8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8179e4852c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8179e4852c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8179e4852c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8179e4852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51d9165c2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51d9165c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251622d556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251622d556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8179e4852c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8179e4852c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d9c67055b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d9c67055b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d9c67055b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d9c67055b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51e213838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51e213838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1d9c67055b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1d9c67055b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d9c67055b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8179e4852c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8179e4852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51d9112a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5430e6bdd_5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5430e6bdd_5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d9c67055b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d9c67055b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51d23597c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51d23597c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d9c67055b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d9c67055b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99"/>
        <p:cNvGrpSpPr/>
        <p:nvPr/>
      </p:nvGrpSpPr>
      <p:grpSpPr>
        <a:xfrm>
          <a:off x="0" y="0"/>
          <a:ext cx="0" cy="0"/>
          <a:chOff x="0" y="0"/>
          <a:chExt cx="0" cy="0"/>
        </a:xfrm>
      </p:grpSpPr>
      <p:pic>
        <p:nvPicPr>
          <p:cNvPr id="100" name="Google Shape;100;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06" name="Google Shape;106;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7" name="Google Shape;107;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8" name="Google Shape;108;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16" name="Google Shape;116;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17" name="Google Shape;117;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8" name="Google Shape;118;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55" name="Google Shape;55;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6" name="Google Shape;56;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0"/>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89" name="Google Shape;89;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oleObject" Target="file:///C:\Users\User\Desktop\Lowes-final\Wireframes.pdf"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7"/>
          <p:cNvSpPr/>
          <p:nvPr/>
        </p:nvSpPr>
        <p:spPr>
          <a:xfrm>
            <a:off x="5191125" y="1654975"/>
            <a:ext cx="3452700" cy="19527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6" name="Google Shape;136;p17" descr="Open Chromebook laptop computer"/>
          <p:cNvPicPr preferRelativeResize="0"/>
          <p:nvPr/>
        </p:nvPicPr>
        <p:blipFill rotWithShape="1">
          <a:blip r:embed="rId3">
            <a:alphaModFix/>
          </a:blip>
          <a:srcRect r="3344"/>
          <a:stretch/>
        </p:blipFill>
        <p:spPr>
          <a:xfrm>
            <a:off x="4606900" y="1399750"/>
            <a:ext cx="4537098" cy="2822399"/>
          </a:xfrm>
          <a:prstGeom prst="rect">
            <a:avLst/>
          </a:prstGeom>
          <a:noFill/>
          <a:ln>
            <a:noFill/>
          </a:ln>
        </p:spPr>
      </p:pic>
      <p:pic>
        <p:nvPicPr>
          <p:cNvPr id="137" name="Google Shape;137;p17" descr="Portrait-oriented black smaptphone"/>
          <p:cNvPicPr preferRelativeResize="0"/>
          <p:nvPr/>
        </p:nvPicPr>
        <p:blipFill rotWithShape="1">
          <a:blip r:embed="rId4">
            <a:alphaModFix/>
          </a:blip>
          <a:srcRect r="19980"/>
          <a:stretch/>
        </p:blipFill>
        <p:spPr>
          <a:xfrm>
            <a:off x="8220926" y="2149750"/>
            <a:ext cx="923075" cy="2265601"/>
          </a:xfrm>
          <a:prstGeom prst="rect">
            <a:avLst/>
          </a:prstGeom>
          <a:noFill/>
          <a:ln>
            <a:noFill/>
          </a:ln>
          <a:effectLst>
            <a:reflection stA="20000" endPos="4000" fadeDir="5400012" sy="-100000" algn="bl" rotWithShape="0"/>
          </a:effectLst>
        </p:spPr>
      </p:pic>
      <p:sp>
        <p:nvSpPr>
          <p:cNvPr id="138" name="Google Shape;138;p17"/>
          <p:cNvSpPr txBox="1">
            <a:spLocks noGrp="1"/>
          </p:cNvSpPr>
          <p:nvPr>
            <p:ph type="ctrTitle"/>
          </p:nvPr>
        </p:nvSpPr>
        <p:spPr>
          <a:xfrm>
            <a:off x="729450" y="1322450"/>
            <a:ext cx="2946300" cy="14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Navio</a:t>
            </a:r>
            <a:endParaRPr/>
          </a:p>
        </p:txBody>
      </p:sp>
      <p:sp>
        <p:nvSpPr>
          <p:cNvPr id="139" name="Google Shape;139;p17"/>
          <p:cNvSpPr txBox="1">
            <a:spLocks noGrp="1"/>
          </p:cNvSpPr>
          <p:nvPr>
            <p:ph type="subTitle" idx="1"/>
          </p:nvPr>
        </p:nvSpPr>
        <p:spPr>
          <a:xfrm>
            <a:off x="729600" y="2921750"/>
            <a:ext cx="3787800" cy="8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novel approach towards indoor navigation in retail stores</a:t>
            </a:r>
            <a:endParaRPr/>
          </a:p>
        </p:txBody>
      </p:sp>
      <p:pic>
        <p:nvPicPr>
          <p:cNvPr id="140" name="Google Shape;140;p17"/>
          <p:cNvPicPr preferRelativeResize="0"/>
          <p:nvPr/>
        </p:nvPicPr>
        <p:blipFill>
          <a:blip r:embed="rId5">
            <a:alphaModFix/>
          </a:blip>
          <a:stretch>
            <a:fillRect/>
          </a:stretch>
        </p:blipFill>
        <p:spPr>
          <a:xfrm>
            <a:off x="5271325" y="2219269"/>
            <a:ext cx="3208261" cy="824100"/>
          </a:xfrm>
          <a:prstGeom prst="rect">
            <a:avLst/>
          </a:prstGeom>
          <a:noFill/>
          <a:ln>
            <a:noFill/>
          </a:ln>
        </p:spPr>
      </p:pic>
      <p:sp>
        <p:nvSpPr>
          <p:cNvPr id="141" name="Google Shape;141;p17"/>
          <p:cNvSpPr/>
          <p:nvPr/>
        </p:nvSpPr>
        <p:spPr>
          <a:xfrm>
            <a:off x="8270175" y="2332325"/>
            <a:ext cx="873900" cy="1825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2" name="Google Shape;142;p17"/>
          <p:cNvPicPr preferRelativeResize="0"/>
          <p:nvPr/>
        </p:nvPicPr>
        <p:blipFill>
          <a:blip r:embed="rId6">
            <a:alphaModFix/>
          </a:blip>
          <a:stretch>
            <a:fillRect/>
          </a:stretch>
        </p:blipFill>
        <p:spPr>
          <a:xfrm>
            <a:off x="8354150" y="2746114"/>
            <a:ext cx="873901" cy="99821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5"/>
        <p:cNvGrpSpPr/>
        <p:nvPr/>
      </p:nvGrpSpPr>
      <p:grpSpPr>
        <a:xfrm>
          <a:off x="0" y="0"/>
          <a:ext cx="0" cy="0"/>
          <a:chOff x="0" y="0"/>
          <a:chExt cx="0" cy="0"/>
        </a:xfrm>
      </p:grpSpPr>
      <p:sp>
        <p:nvSpPr>
          <p:cNvPr id="196" name="Google Shape;196;p26"/>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Buyer side implementation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Install the Navio app and sign up/login to your account.</a:t>
            </a:r>
            <a:endParaRPr/>
          </a:p>
          <a:p>
            <a:pPr marL="457200" lvl="0" indent="-311150" algn="l" rtl="0">
              <a:spcBef>
                <a:spcPts val="1000"/>
              </a:spcBef>
              <a:spcAft>
                <a:spcPts val="0"/>
              </a:spcAft>
              <a:buSzPts val="1300"/>
              <a:buChar char="➔"/>
            </a:pPr>
            <a:r>
              <a:rPr lang="en"/>
              <a:t>Choose  among the list of stores supported by us.</a:t>
            </a:r>
            <a:endParaRPr/>
          </a:p>
          <a:p>
            <a:pPr marL="457200" lvl="0" indent="-311150" algn="l" rtl="0">
              <a:spcBef>
                <a:spcPts val="1000"/>
              </a:spcBef>
              <a:spcAft>
                <a:spcPts val="0"/>
              </a:spcAft>
              <a:buSzPts val="1300"/>
              <a:buChar char="➔"/>
            </a:pPr>
            <a:r>
              <a:rPr lang="en"/>
              <a:t>Enter the store, insert your phone in the designated slot of your shopping cart.</a:t>
            </a:r>
            <a:endParaRPr/>
          </a:p>
          <a:p>
            <a:pPr marL="457200" lvl="0" indent="-311150" algn="l" rtl="0">
              <a:spcBef>
                <a:spcPts val="1000"/>
              </a:spcBef>
              <a:spcAft>
                <a:spcPts val="0"/>
              </a:spcAft>
              <a:buSzPts val="1300"/>
              <a:buChar char="➔"/>
            </a:pPr>
            <a:r>
              <a:rPr lang="en"/>
              <a:t>Choose a location/enter your shopping list and follow the directions provided by the app.</a:t>
            </a:r>
            <a:endParaRPr/>
          </a:p>
          <a:p>
            <a:pPr marL="0" lvl="0" indent="0" algn="l" rtl="0">
              <a:spcBef>
                <a:spcPts val="1000"/>
              </a:spcBef>
              <a:spcAft>
                <a:spcPts val="1000"/>
              </a:spcAft>
              <a:buNone/>
            </a:pPr>
            <a:endParaRPr/>
          </a:p>
        </p:txBody>
      </p:sp>
      <p:sp>
        <p:nvSpPr>
          <p:cNvPr id="202" name="Google Shape;202;p2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Steps required</a:t>
            </a:r>
            <a:endParaRPr sz="30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cxnSp>
        <p:nvCxnSpPr>
          <p:cNvPr id="207" name="Google Shape;207;p28"/>
          <p:cNvCxnSpPr/>
          <p:nvPr/>
        </p:nvCxnSpPr>
        <p:spPr>
          <a:xfrm>
            <a:off x="4067669" y="3263604"/>
            <a:ext cx="4650900" cy="0"/>
          </a:xfrm>
          <a:prstGeom prst="straightConnector1">
            <a:avLst/>
          </a:prstGeom>
          <a:noFill/>
          <a:ln w="38100" cap="flat" cmpd="sng">
            <a:solidFill>
              <a:srgbClr val="666666"/>
            </a:solidFill>
            <a:prstDash val="solid"/>
            <a:round/>
            <a:headEnd type="none" w="med" len="med"/>
            <a:tailEnd type="none" w="med" len="med"/>
          </a:ln>
        </p:spPr>
      </p:cxnSp>
      <p:cxnSp>
        <p:nvCxnSpPr>
          <p:cNvPr id="208" name="Google Shape;208;p28"/>
          <p:cNvCxnSpPr/>
          <p:nvPr/>
        </p:nvCxnSpPr>
        <p:spPr>
          <a:xfrm>
            <a:off x="662650" y="3263604"/>
            <a:ext cx="3218400" cy="0"/>
          </a:xfrm>
          <a:prstGeom prst="straightConnector1">
            <a:avLst/>
          </a:prstGeom>
          <a:noFill/>
          <a:ln w="38100" cap="flat" cmpd="sng">
            <a:solidFill>
              <a:srgbClr val="B7B7B7"/>
            </a:solidFill>
            <a:prstDash val="solid"/>
            <a:round/>
            <a:headEnd type="none" w="med" len="med"/>
            <a:tailEnd type="none" w="med" len="med"/>
          </a:ln>
        </p:spPr>
      </p:cxnSp>
      <p:sp>
        <p:nvSpPr>
          <p:cNvPr id="209" name="Google Shape;209;p2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Workflow</a:t>
            </a:r>
            <a:endParaRPr sz="3000"/>
          </a:p>
        </p:txBody>
      </p:sp>
      <p:grpSp>
        <p:nvGrpSpPr>
          <p:cNvPr id="210" name="Google Shape;210;p28"/>
          <p:cNvGrpSpPr/>
          <p:nvPr/>
        </p:nvGrpSpPr>
        <p:grpSpPr>
          <a:xfrm>
            <a:off x="5293201" y="2678680"/>
            <a:ext cx="1040700" cy="1039104"/>
            <a:chOff x="5293201" y="2678680"/>
            <a:chExt cx="1040700" cy="1039104"/>
          </a:xfrm>
        </p:grpSpPr>
        <p:sp>
          <p:nvSpPr>
            <p:cNvPr id="211" name="Google Shape;211;p28"/>
            <p:cNvSpPr txBox="1"/>
            <p:nvPr/>
          </p:nvSpPr>
          <p:spPr>
            <a:xfrm>
              <a:off x="5297801" y="2856485"/>
              <a:ext cx="1029000" cy="861300"/>
            </a:xfrm>
            <a:prstGeom prst="rect">
              <a:avLst/>
            </a:prstGeom>
            <a:solidFill>
              <a:srgbClr val="F3F3F3"/>
            </a:solidFill>
            <a:ln w="952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accent1"/>
                  </a:solidFill>
                  <a:latin typeface="Lato"/>
                  <a:ea typeface="Lato"/>
                  <a:cs typeface="Lato"/>
                  <a:sym typeface="Lato"/>
                </a:rPr>
                <a:t>Final Prototype</a:t>
              </a:r>
              <a:endParaRPr sz="900">
                <a:solidFill>
                  <a:schemeClr val="accent1"/>
                </a:solidFill>
                <a:latin typeface="Lato"/>
                <a:ea typeface="Lato"/>
                <a:cs typeface="Lato"/>
                <a:sym typeface="Lato"/>
              </a:endParaRPr>
            </a:p>
          </p:txBody>
        </p:sp>
        <p:sp>
          <p:nvSpPr>
            <p:cNvPr id="212" name="Google Shape;212;p28"/>
            <p:cNvSpPr txBox="1"/>
            <p:nvPr/>
          </p:nvSpPr>
          <p:spPr>
            <a:xfrm>
              <a:off x="5293201" y="2678680"/>
              <a:ext cx="1040700" cy="164100"/>
            </a:xfrm>
            <a:prstGeom prst="rect">
              <a:avLst/>
            </a:prstGeom>
            <a:solidFill>
              <a:srgbClr val="6666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a:solidFill>
                  <a:srgbClr val="FFFFFF"/>
                </a:solidFill>
                <a:latin typeface="Raleway"/>
                <a:ea typeface="Raleway"/>
                <a:cs typeface="Raleway"/>
                <a:sym typeface="Raleway"/>
              </a:endParaRPr>
            </a:p>
          </p:txBody>
        </p:sp>
      </p:grpSp>
      <p:grpSp>
        <p:nvGrpSpPr>
          <p:cNvPr id="213" name="Google Shape;213;p28"/>
          <p:cNvGrpSpPr/>
          <p:nvPr/>
        </p:nvGrpSpPr>
        <p:grpSpPr>
          <a:xfrm>
            <a:off x="6415277" y="2678680"/>
            <a:ext cx="1029017" cy="1039006"/>
            <a:chOff x="6415277" y="2678680"/>
            <a:chExt cx="1029017" cy="1039006"/>
          </a:xfrm>
        </p:grpSpPr>
        <p:sp>
          <p:nvSpPr>
            <p:cNvPr id="214" name="Google Shape;214;p28"/>
            <p:cNvSpPr txBox="1"/>
            <p:nvPr/>
          </p:nvSpPr>
          <p:spPr>
            <a:xfrm>
              <a:off x="6415277" y="2856387"/>
              <a:ext cx="1029000" cy="861300"/>
            </a:xfrm>
            <a:prstGeom prst="rect">
              <a:avLst/>
            </a:prstGeom>
            <a:solidFill>
              <a:srgbClr val="6666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User testing</a:t>
              </a:r>
              <a:endParaRPr sz="900">
                <a:solidFill>
                  <a:srgbClr val="FFFFFF"/>
                </a:solidFill>
                <a:latin typeface="Lato"/>
                <a:ea typeface="Lato"/>
                <a:cs typeface="Lato"/>
                <a:sym typeface="Lato"/>
              </a:endParaRPr>
            </a:p>
          </p:txBody>
        </p:sp>
        <p:sp>
          <p:nvSpPr>
            <p:cNvPr id="215" name="Google Shape;215;p28"/>
            <p:cNvSpPr txBox="1"/>
            <p:nvPr/>
          </p:nvSpPr>
          <p:spPr>
            <a:xfrm>
              <a:off x="6415294" y="2678680"/>
              <a:ext cx="1029000" cy="164100"/>
            </a:xfrm>
            <a:prstGeom prst="rect">
              <a:avLst/>
            </a:prstGeom>
            <a:solidFill>
              <a:srgbClr val="6666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a:solidFill>
                  <a:srgbClr val="FFFFFF"/>
                </a:solidFill>
                <a:latin typeface="Raleway"/>
                <a:ea typeface="Raleway"/>
                <a:cs typeface="Raleway"/>
                <a:sym typeface="Raleway"/>
              </a:endParaRPr>
            </a:p>
          </p:txBody>
        </p:sp>
      </p:grpSp>
      <p:grpSp>
        <p:nvGrpSpPr>
          <p:cNvPr id="216" name="Google Shape;216;p28"/>
          <p:cNvGrpSpPr/>
          <p:nvPr/>
        </p:nvGrpSpPr>
        <p:grpSpPr>
          <a:xfrm>
            <a:off x="7532731" y="2678680"/>
            <a:ext cx="1029011" cy="1039104"/>
            <a:chOff x="7532731" y="2678680"/>
            <a:chExt cx="1029011" cy="1039104"/>
          </a:xfrm>
        </p:grpSpPr>
        <p:sp>
          <p:nvSpPr>
            <p:cNvPr id="217" name="Google Shape;217;p28"/>
            <p:cNvSpPr txBox="1"/>
            <p:nvPr/>
          </p:nvSpPr>
          <p:spPr>
            <a:xfrm>
              <a:off x="7532731" y="2856484"/>
              <a:ext cx="1029000" cy="861300"/>
            </a:xfrm>
            <a:prstGeom prst="rect">
              <a:avLst/>
            </a:prstGeom>
            <a:solidFill>
              <a:srgbClr val="6666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Dev hand-off</a:t>
              </a:r>
              <a:endParaRPr sz="900">
                <a:solidFill>
                  <a:srgbClr val="FFFFFF"/>
                </a:solidFill>
                <a:latin typeface="Lato"/>
                <a:ea typeface="Lato"/>
                <a:cs typeface="Lato"/>
                <a:sym typeface="Lato"/>
              </a:endParaRPr>
            </a:p>
          </p:txBody>
        </p:sp>
        <p:sp>
          <p:nvSpPr>
            <p:cNvPr id="218" name="Google Shape;218;p28"/>
            <p:cNvSpPr txBox="1"/>
            <p:nvPr/>
          </p:nvSpPr>
          <p:spPr>
            <a:xfrm>
              <a:off x="7532742" y="2678680"/>
              <a:ext cx="1029000" cy="164100"/>
            </a:xfrm>
            <a:prstGeom prst="rect">
              <a:avLst/>
            </a:prstGeom>
            <a:solidFill>
              <a:srgbClr val="6666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a:solidFill>
                  <a:srgbClr val="FFFFFF"/>
                </a:solidFill>
                <a:latin typeface="Raleway"/>
                <a:ea typeface="Raleway"/>
                <a:cs typeface="Raleway"/>
                <a:sym typeface="Raleway"/>
              </a:endParaRPr>
            </a:p>
          </p:txBody>
        </p:sp>
      </p:grpSp>
      <p:grpSp>
        <p:nvGrpSpPr>
          <p:cNvPr id="219" name="Google Shape;219;p28"/>
          <p:cNvGrpSpPr/>
          <p:nvPr/>
        </p:nvGrpSpPr>
        <p:grpSpPr>
          <a:xfrm>
            <a:off x="4180373" y="2678680"/>
            <a:ext cx="1029024" cy="1039007"/>
            <a:chOff x="4180373" y="2678680"/>
            <a:chExt cx="1029024" cy="1039007"/>
          </a:xfrm>
        </p:grpSpPr>
        <p:sp>
          <p:nvSpPr>
            <p:cNvPr id="220" name="Google Shape;220;p28"/>
            <p:cNvSpPr txBox="1"/>
            <p:nvPr/>
          </p:nvSpPr>
          <p:spPr>
            <a:xfrm>
              <a:off x="4180373" y="2856387"/>
              <a:ext cx="1029000" cy="861300"/>
            </a:xfrm>
            <a:prstGeom prst="rect">
              <a:avLst/>
            </a:prstGeom>
            <a:solidFill>
              <a:srgbClr val="6666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Developer testing</a:t>
              </a:r>
              <a:endParaRPr sz="900">
                <a:solidFill>
                  <a:srgbClr val="FFFFFF"/>
                </a:solidFill>
                <a:latin typeface="Lato"/>
                <a:ea typeface="Lato"/>
                <a:cs typeface="Lato"/>
                <a:sym typeface="Lato"/>
              </a:endParaRPr>
            </a:p>
          </p:txBody>
        </p:sp>
        <p:sp>
          <p:nvSpPr>
            <p:cNvPr id="221" name="Google Shape;221;p28"/>
            <p:cNvSpPr txBox="1"/>
            <p:nvPr/>
          </p:nvSpPr>
          <p:spPr>
            <a:xfrm>
              <a:off x="4180397" y="2678680"/>
              <a:ext cx="1029000" cy="164100"/>
            </a:xfrm>
            <a:prstGeom prst="rect">
              <a:avLst/>
            </a:prstGeom>
            <a:solidFill>
              <a:srgbClr val="6666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a:solidFill>
                  <a:srgbClr val="FFFFFF"/>
                </a:solidFill>
                <a:latin typeface="Raleway"/>
                <a:ea typeface="Raleway"/>
                <a:cs typeface="Raleway"/>
                <a:sym typeface="Raleway"/>
              </a:endParaRPr>
            </a:p>
          </p:txBody>
        </p:sp>
      </p:grpSp>
      <p:grpSp>
        <p:nvGrpSpPr>
          <p:cNvPr id="222" name="Google Shape;222;p28"/>
          <p:cNvGrpSpPr/>
          <p:nvPr/>
        </p:nvGrpSpPr>
        <p:grpSpPr>
          <a:xfrm>
            <a:off x="3062921" y="2678680"/>
            <a:ext cx="1029028" cy="1039008"/>
            <a:chOff x="3062921" y="2678680"/>
            <a:chExt cx="1029028" cy="1039008"/>
          </a:xfrm>
        </p:grpSpPr>
        <p:sp>
          <p:nvSpPr>
            <p:cNvPr id="223" name="Google Shape;223;p28"/>
            <p:cNvSpPr txBox="1"/>
            <p:nvPr/>
          </p:nvSpPr>
          <p:spPr>
            <a:xfrm>
              <a:off x="3062921" y="2856388"/>
              <a:ext cx="1029000" cy="8613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Intermediate Prototype</a:t>
              </a:r>
              <a:endParaRPr sz="900">
                <a:solidFill>
                  <a:srgbClr val="FFFFFF"/>
                </a:solidFill>
                <a:latin typeface="Lato"/>
                <a:ea typeface="Lato"/>
                <a:cs typeface="Lato"/>
                <a:sym typeface="Lato"/>
              </a:endParaRPr>
            </a:p>
          </p:txBody>
        </p:sp>
        <p:sp>
          <p:nvSpPr>
            <p:cNvPr id="224" name="Google Shape;224;p28"/>
            <p:cNvSpPr txBox="1"/>
            <p:nvPr/>
          </p:nvSpPr>
          <p:spPr>
            <a:xfrm>
              <a:off x="3062949" y="2678680"/>
              <a:ext cx="1029000" cy="1641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a:solidFill>
                  <a:srgbClr val="FFFFFF"/>
                </a:solidFill>
                <a:latin typeface="Raleway"/>
                <a:ea typeface="Raleway"/>
                <a:cs typeface="Raleway"/>
                <a:sym typeface="Raleway"/>
              </a:endParaRPr>
            </a:p>
          </p:txBody>
        </p:sp>
      </p:grpSp>
      <p:grpSp>
        <p:nvGrpSpPr>
          <p:cNvPr id="225" name="Google Shape;225;p28"/>
          <p:cNvGrpSpPr/>
          <p:nvPr/>
        </p:nvGrpSpPr>
        <p:grpSpPr>
          <a:xfrm>
            <a:off x="1945500" y="2678680"/>
            <a:ext cx="1029000" cy="1038995"/>
            <a:chOff x="1945500" y="2678680"/>
            <a:chExt cx="1029000" cy="1038995"/>
          </a:xfrm>
        </p:grpSpPr>
        <p:sp>
          <p:nvSpPr>
            <p:cNvPr id="226" name="Google Shape;226;p28"/>
            <p:cNvSpPr txBox="1"/>
            <p:nvPr/>
          </p:nvSpPr>
          <p:spPr>
            <a:xfrm>
              <a:off x="1945500" y="2856375"/>
              <a:ext cx="1029000" cy="861300"/>
            </a:xfrm>
            <a:prstGeom prst="rect">
              <a:avLst/>
            </a:prstGeom>
            <a:solidFill>
              <a:srgbClr val="B7B7B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Literature Review</a:t>
              </a:r>
              <a:endParaRPr sz="900">
                <a:solidFill>
                  <a:srgbClr val="FFFFFF"/>
                </a:solidFill>
                <a:latin typeface="Lato"/>
                <a:ea typeface="Lato"/>
                <a:cs typeface="Lato"/>
                <a:sym typeface="Lato"/>
              </a:endParaRPr>
            </a:p>
          </p:txBody>
        </p:sp>
        <p:sp>
          <p:nvSpPr>
            <p:cNvPr id="227" name="Google Shape;227;p28"/>
            <p:cNvSpPr txBox="1"/>
            <p:nvPr/>
          </p:nvSpPr>
          <p:spPr>
            <a:xfrm>
              <a:off x="1945500" y="2678680"/>
              <a:ext cx="1029000" cy="164100"/>
            </a:xfrm>
            <a:prstGeom prst="rect">
              <a:avLst/>
            </a:prstGeom>
            <a:solidFill>
              <a:srgbClr val="B7B7B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700">
                <a:solidFill>
                  <a:srgbClr val="FFFFFF"/>
                </a:solidFill>
                <a:latin typeface="Raleway"/>
                <a:ea typeface="Raleway"/>
                <a:cs typeface="Raleway"/>
                <a:sym typeface="Raleway"/>
              </a:endParaRPr>
            </a:p>
          </p:txBody>
        </p:sp>
      </p:grpSp>
      <p:grpSp>
        <p:nvGrpSpPr>
          <p:cNvPr id="228" name="Google Shape;228;p28"/>
          <p:cNvGrpSpPr/>
          <p:nvPr/>
        </p:nvGrpSpPr>
        <p:grpSpPr>
          <a:xfrm>
            <a:off x="828040" y="2678680"/>
            <a:ext cx="1029012" cy="1039104"/>
            <a:chOff x="828040" y="2678680"/>
            <a:chExt cx="1029012" cy="1039104"/>
          </a:xfrm>
        </p:grpSpPr>
        <p:sp>
          <p:nvSpPr>
            <p:cNvPr id="229" name="Google Shape;229;p28"/>
            <p:cNvSpPr txBox="1"/>
            <p:nvPr/>
          </p:nvSpPr>
          <p:spPr>
            <a:xfrm>
              <a:off x="828040" y="2856484"/>
              <a:ext cx="1029000" cy="861300"/>
            </a:xfrm>
            <a:prstGeom prst="rect">
              <a:avLst/>
            </a:prstGeom>
            <a:solidFill>
              <a:srgbClr val="B7B7B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latin typeface="Lato"/>
                  <a:ea typeface="Lato"/>
                  <a:cs typeface="Lato"/>
                  <a:sym typeface="Lato"/>
                </a:rPr>
                <a:t>Problem Research</a:t>
              </a:r>
              <a:endParaRPr sz="900">
                <a:solidFill>
                  <a:srgbClr val="FFFFFF"/>
                </a:solidFill>
                <a:latin typeface="Lato"/>
                <a:ea typeface="Lato"/>
                <a:cs typeface="Lato"/>
                <a:sym typeface="Lato"/>
              </a:endParaRPr>
            </a:p>
          </p:txBody>
        </p:sp>
        <p:sp>
          <p:nvSpPr>
            <p:cNvPr id="230" name="Google Shape;230;p28"/>
            <p:cNvSpPr txBox="1"/>
            <p:nvPr/>
          </p:nvSpPr>
          <p:spPr>
            <a:xfrm>
              <a:off x="828052" y="2678680"/>
              <a:ext cx="1029000" cy="1641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solidFill>
                  <a:srgbClr val="FFFFFF"/>
                </a:solidFill>
                <a:latin typeface="Raleway"/>
                <a:ea typeface="Raleway"/>
                <a:cs typeface="Raleway"/>
                <a:sym typeface="Raleway"/>
              </a:endParaRPr>
            </a:p>
          </p:txBody>
        </p:sp>
      </p:grpSp>
      <p:grpSp>
        <p:nvGrpSpPr>
          <p:cNvPr id="231" name="Google Shape;231;p28"/>
          <p:cNvGrpSpPr/>
          <p:nvPr/>
        </p:nvGrpSpPr>
        <p:grpSpPr>
          <a:xfrm>
            <a:off x="3062590" y="2041983"/>
            <a:ext cx="1368114" cy="1312853"/>
            <a:chOff x="3588475" y="2010171"/>
            <a:chExt cx="1318664" cy="1265400"/>
          </a:xfrm>
        </p:grpSpPr>
        <p:sp>
          <p:nvSpPr>
            <p:cNvPr id="232" name="Google Shape;232;p28"/>
            <p:cNvSpPr/>
            <p:nvPr/>
          </p:nvSpPr>
          <p:spPr>
            <a:xfrm>
              <a:off x="3588475" y="2010171"/>
              <a:ext cx="1265400" cy="1265400"/>
            </a:xfrm>
            <a:prstGeom prst="blockArc">
              <a:avLst>
                <a:gd name="adj1" fmla="val 10800000"/>
                <a:gd name="adj2" fmla="val 21145742"/>
                <a:gd name="adj3" fmla="val 470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rot="10264840">
              <a:off x="4745726" y="2501027"/>
              <a:ext cx="150925" cy="143128"/>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28"/>
          <p:cNvGrpSpPr/>
          <p:nvPr/>
        </p:nvGrpSpPr>
        <p:grpSpPr>
          <a:xfrm rot="10800000">
            <a:off x="3841288" y="3035640"/>
            <a:ext cx="1368114" cy="1312853"/>
            <a:chOff x="3588475" y="2010171"/>
            <a:chExt cx="1318664" cy="1265400"/>
          </a:xfrm>
        </p:grpSpPr>
        <p:sp>
          <p:nvSpPr>
            <p:cNvPr id="235" name="Google Shape;235;p28"/>
            <p:cNvSpPr/>
            <p:nvPr/>
          </p:nvSpPr>
          <p:spPr>
            <a:xfrm>
              <a:off x="3588475" y="2010171"/>
              <a:ext cx="1265400" cy="1265400"/>
            </a:xfrm>
            <a:prstGeom prst="blockArc">
              <a:avLst>
                <a:gd name="adj1" fmla="val 10800000"/>
                <a:gd name="adj2" fmla="val 21145742"/>
                <a:gd name="adj3" fmla="val 4708"/>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8"/>
            <p:cNvSpPr/>
            <p:nvPr/>
          </p:nvSpPr>
          <p:spPr>
            <a:xfrm rot="10264840">
              <a:off x="4745726" y="2501027"/>
              <a:ext cx="150925" cy="143128"/>
            </a:xfrm>
            <a:prstGeom prst="triangle">
              <a:avLst>
                <a:gd name="adj" fmla="val 50000"/>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40"/>
        <p:cNvGrpSpPr/>
        <p:nvPr/>
      </p:nvGrpSpPr>
      <p:grpSpPr>
        <a:xfrm>
          <a:off x="0" y="0"/>
          <a:ext cx="0" cy="0"/>
          <a:chOff x="0" y="0"/>
          <a:chExt cx="0" cy="0"/>
        </a:xfrm>
      </p:grpSpPr>
      <p:sp>
        <p:nvSpPr>
          <p:cNvPr id="241" name="Google Shape;241;p29"/>
          <p:cNvSpPr txBox="1">
            <a:spLocks noGrp="1"/>
          </p:cNvSpPr>
          <p:nvPr>
            <p:ph type="title"/>
          </p:nvPr>
        </p:nvSpPr>
        <p:spPr>
          <a:xfrm>
            <a:off x="729450" y="864300"/>
            <a:ext cx="7021200" cy="6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Architecture</a:t>
            </a:r>
            <a:endParaRPr b="0"/>
          </a:p>
        </p:txBody>
      </p:sp>
      <p:sp>
        <p:nvSpPr>
          <p:cNvPr id="242" name="Google Shape;242;p29"/>
          <p:cNvSpPr txBox="1">
            <a:spLocks noGrp="1"/>
          </p:cNvSpPr>
          <p:nvPr>
            <p:ph type="title"/>
          </p:nvPr>
        </p:nvSpPr>
        <p:spPr>
          <a:xfrm>
            <a:off x="729450" y="1745716"/>
            <a:ext cx="7021200" cy="2211600"/>
          </a:xfrm>
          <a:prstGeom prst="rect">
            <a:avLst/>
          </a:prstGeom>
        </p:spPr>
        <p:txBody>
          <a:bodyPr spcFirstLastPara="1" wrap="square" lIns="91425" tIns="91425" rIns="91425" bIns="91425" anchor="t" anchorCtr="0">
            <a:noAutofit/>
          </a:bodyPr>
          <a:lstStyle/>
          <a:p>
            <a:pPr lvl="0"/>
            <a:r>
              <a:rPr lang="en-IN" sz="1600" u="sng" dirty="0" smtClean="0">
                <a:latin typeface="Lato"/>
                <a:ea typeface="Lato"/>
                <a:cs typeface="Lato"/>
                <a:sym typeface="Lato"/>
              </a:rPr>
              <a:t>Client side:</a:t>
            </a:r>
            <a:r>
              <a:rPr lang="en-IN" sz="1600" b="0" dirty="0" smtClean="0">
                <a:latin typeface="Lato"/>
                <a:ea typeface="Lato"/>
                <a:cs typeface="Lato"/>
                <a:sym typeface="Lato"/>
              </a:rPr>
              <a:t/>
            </a:r>
            <a:br>
              <a:rPr lang="en-IN" sz="1600" b="0" dirty="0" smtClean="0">
                <a:latin typeface="Lato"/>
                <a:ea typeface="Lato"/>
                <a:cs typeface="Lato"/>
                <a:sym typeface="Lato"/>
              </a:rPr>
            </a:br>
            <a:r>
              <a:rPr lang="en-IN" sz="1600" dirty="0" smtClean="0">
                <a:latin typeface="Lato"/>
                <a:ea typeface="Lato"/>
                <a:cs typeface="Lato"/>
                <a:sym typeface="Lato"/>
              </a:rPr>
              <a:t>App</a:t>
            </a:r>
            <a:r>
              <a:rPr lang="en-IN" sz="1600" b="0" dirty="0" smtClean="0">
                <a:latin typeface="Lato"/>
                <a:ea typeface="Lato"/>
                <a:cs typeface="Lato"/>
                <a:sym typeface="Lato"/>
              </a:rPr>
              <a:t/>
            </a:r>
            <a:br>
              <a:rPr lang="en-IN" sz="1600" b="0" dirty="0" smtClean="0">
                <a:latin typeface="Lato"/>
                <a:ea typeface="Lato"/>
                <a:cs typeface="Lato"/>
                <a:sym typeface="Lato"/>
              </a:rPr>
            </a:br>
            <a:r>
              <a:rPr lang="en-IN" sz="1600" b="0" dirty="0" smtClean="0">
                <a:latin typeface="Lato"/>
                <a:ea typeface="Lato"/>
                <a:cs typeface="Lato"/>
                <a:sym typeface="Lato"/>
              </a:rPr>
              <a:t>Frontend:</a:t>
            </a:r>
            <a:r>
              <a:rPr lang="en-IN" sz="1600" b="0" dirty="0" smtClean="0">
                <a:latin typeface="Lato"/>
                <a:ea typeface="Lato"/>
                <a:cs typeface="Lato"/>
                <a:sym typeface="Lato"/>
              </a:rPr>
              <a:t>	</a:t>
            </a:r>
            <a:r>
              <a:rPr lang="en-IN" sz="1600" b="0" dirty="0" smtClean="0">
                <a:latin typeface="Lato"/>
                <a:ea typeface="Lato"/>
                <a:cs typeface="Lato"/>
                <a:sym typeface="Lato"/>
              </a:rPr>
              <a:t>   </a:t>
            </a:r>
            <a:r>
              <a:rPr lang="en-IN" sz="1600" b="0" dirty="0" smtClean="0">
                <a:latin typeface="Lato"/>
                <a:ea typeface="Lato"/>
                <a:cs typeface="Lato"/>
                <a:sym typeface="Lato"/>
              </a:rPr>
              <a:t>Java  (Android)</a:t>
            </a:r>
            <a:br>
              <a:rPr lang="en-IN" sz="1600" b="0" dirty="0" smtClean="0">
                <a:latin typeface="Lato"/>
                <a:ea typeface="Lato"/>
                <a:cs typeface="Lato"/>
                <a:sym typeface="Lato"/>
              </a:rPr>
            </a:br>
            <a:r>
              <a:rPr lang="en-IN" sz="1600" b="0" dirty="0" smtClean="0">
                <a:latin typeface="Lato"/>
                <a:ea typeface="Lato"/>
                <a:cs typeface="Lato"/>
                <a:sym typeface="Lato"/>
              </a:rPr>
              <a:t>Backend:	    Python (Flask)</a:t>
            </a:r>
            <a:br>
              <a:rPr lang="en-IN" sz="1600" b="0" dirty="0" smtClean="0">
                <a:latin typeface="Lato"/>
                <a:ea typeface="Lato"/>
                <a:cs typeface="Lato"/>
                <a:sym typeface="Lato"/>
              </a:rPr>
            </a:br>
            <a:r>
              <a:rPr lang="en-IN" sz="1600" b="0" dirty="0" smtClean="0">
                <a:latin typeface="Lato"/>
                <a:ea typeface="Lato"/>
                <a:cs typeface="Lato"/>
                <a:sym typeface="Lato"/>
              </a:rPr>
              <a:t/>
            </a:r>
            <a:br>
              <a:rPr lang="en-IN" sz="1600" b="0" dirty="0" smtClean="0">
                <a:latin typeface="Lato"/>
                <a:ea typeface="Lato"/>
                <a:cs typeface="Lato"/>
                <a:sym typeface="Lato"/>
              </a:rPr>
            </a:br>
            <a:r>
              <a:rPr lang="en-IN" sz="1600" u="sng" dirty="0" smtClean="0">
                <a:latin typeface="Lato"/>
                <a:ea typeface="Lato"/>
                <a:cs typeface="Lato"/>
                <a:sym typeface="Lato"/>
              </a:rPr>
              <a:t>Admin side:</a:t>
            </a:r>
            <a:r>
              <a:rPr lang="en-IN" sz="1600" b="0" dirty="0" smtClean="0">
                <a:latin typeface="Lato"/>
                <a:ea typeface="Lato"/>
                <a:cs typeface="Lato"/>
                <a:sym typeface="Lato"/>
              </a:rPr>
              <a:t/>
            </a:r>
            <a:br>
              <a:rPr lang="en-IN" sz="1600" b="0" dirty="0" smtClean="0">
                <a:latin typeface="Lato"/>
                <a:ea typeface="Lato"/>
                <a:cs typeface="Lato"/>
                <a:sym typeface="Lato"/>
              </a:rPr>
            </a:br>
            <a:r>
              <a:rPr lang="en-IN" sz="1600" dirty="0" smtClean="0">
                <a:latin typeface="Lato"/>
                <a:ea typeface="Lato"/>
                <a:cs typeface="Lato"/>
                <a:sym typeface="Lato"/>
              </a:rPr>
              <a:t>Site</a:t>
            </a:r>
            <a:r>
              <a:rPr lang="en-IN" sz="1600" b="0" dirty="0" smtClean="0">
                <a:latin typeface="Lato"/>
                <a:ea typeface="Lato"/>
                <a:cs typeface="Lato"/>
                <a:sym typeface="Lato"/>
              </a:rPr>
              <a:t/>
            </a:r>
            <a:br>
              <a:rPr lang="en-IN" sz="1600" b="0" dirty="0" smtClean="0">
                <a:latin typeface="Lato"/>
                <a:ea typeface="Lato"/>
                <a:cs typeface="Lato"/>
                <a:sym typeface="Lato"/>
              </a:rPr>
            </a:br>
            <a:r>
              <a:rPr lang="en-IN" sz="1600" b="0" dirty="0" smtClean="0">
                <a:latin typeface="Lato"/>
                <a:ea typeface="Lato"/>
                <a:cs typeface="Lato"/>
                <a:sym typeface="Lato"/>
              </a:rPr>
              <a:t>Frontend:	   </a:t>
            </a:r>
            <a:r>
              <a:rPr lang="en-IN" sz="1600" b="0" dirty="0" smtClean="0">
                <a:latin typeface="Lato"/>
                <a:ea typeface="Lato"/>
                <a:cs typeface="Lato"/>
                <a:sym typeface="Lato"/>
              </a:rPr>
              <a:t>HTML/CSS, JS</a:t>
            </a:r>
            <a:r>
              <a:rPr lang="en-IN" sz="1600" b="0" dirty="0" smtClean="0">
                <a:latin typeface="Lato"/>
                <a:ea typeface="Lato"/>
                <a:cs typeface="Lato"/>
                <a:sym typeface="Lato"/>
              </a:rPr>
              <a:t/>
            </a:r>
            <a:br>
              <a:rPr lang="en-IN" sz="1600" b="0" dirty="0" smtClean="0">
                <a:latin typeface="Lato"/>
                <a:ea typeface="Lato"/>
                <a:cs typeface="Lato"/>
                <a:sym typeface="Lato"/>
              </a:rPr>
            </a:br>
            <a:r>
              <a:rPr lang="en-IN" sz="1600" b="0" dirty="0" smtClean="0">
                <a:latin typeface="Lato"/>
                <a:ea typeface="Lato"/>
                <a:cs typeface="Lato"/>
                <a:sym typeface="Lato"/>
              </a:rPr>
              <a:t>Backend:	    </a:t>
            </a:r>
            <a:r>
              <a:rPr lang="en-IN" sz="1600" b="0" dirty="0" smtClean="0">
                <a:latin typeface="Lato"/>
                <a:ea typeface="Lato"/>
                <a:cs typeface="Lato"/>
                <a:sym typeface="Lato"/>
              </a:rPr>
              <a:t>PHP</a:t>
            </a:r>
            <a:r>
              <a:rPr lang="en-IN" sz="1600" b="0" dirty="0" smtClean="0">
                <a:latin typeface="Lato"/>
                <a:ea typeface="Lato"/>
                <a:cs typeface="Lato"/>
                <a:sym typeface="Lato"/>
              </a:rPr>
              <a:t/>
            </a:r>
            <a:br>
              <a:rPr lang="en-IN" sz="1600" b="0" dirty="0" smtClean="0">
                <a:latin typeface="Lato"/>
                <a:ea typeface="Lato"/>
                <a:cs typeface="Lato"/>
                <a:sym typeface="Lato"/>
              </a:rPr>
            </a:br>
            <a:r>
              <a:rPr lang="en-IN" sz="1600" b="0" dirty="0" smtClean="0">
                <a:latin typeface="Lato"/>
                <a:ea typeface="Lato"/>
                <a:cs typeface="Lato"/>
                <a:sym typeface="Lato"/>
              </a:rPr>
              <a:t>	</a:t>
            </a:r>
            <a:endParaRPr sz="1600" b="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46"/>
        <p:cNvGrpSpPr/>
        <p:nvPr/>
      </p:nvGrpSpPr>
      <p:grpSpPr>
        <a:xfrm>
          <a:off x="0" y="0"/>
          <a:ext cx="0" cy="0"/>
          <a:chOff x="0" y="0"/>
          <a:chExt cx="0" cy="0"/>
        </a:xfrm>
      </p:grpSpPr>
      <p:sp>
        <p:nvSpPr>
          <p:cNvPr id="247" name="Google Shape;247;p30"/>
          <p:cNvSpPr txBox="1">
            <a:spLocks noGrp="1"/>
          </p:cNvSpPr>
          <p:nvPr>
            <p:ph type="title"/>
          </p:nvPr>
        </p:nvSpPr>
        <p:spPr>
          <a:xfrm>
            <a:off x="729450" y="864300"/>
            <a:ext cx="7021200" cy="6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Hardware required</a:t>
            </a:r>
            <a:endParaRPr b="0"/>
          </a:p>
        </p:txBody>
      </p:sp>
      <p:sp>
        <p:nvSpPr>
          <p:cNvPr id="248" name="Google Shape;248;p30"/>
          <p:cNvSpPr txBox="1">
            <a:spLocks noGrp="1"/>
          </p:cNvSpPr>
          <p:nvPr>
            <p:ph type="title"/>
          </p:nvPr>
        </p:nvSpPr>
        <p:spPr>
          <a:xfrm>
            <a:off x="729450" y="1745716"/>
            <a:ext cx="7021200" cy="22116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Font typeface="Lato"/>
              <a:buChar char="●"/>
            </a:pPr>
            <a:r>
              <a:rPr lang="en" sz="1600" b="0">
                <a:latin typeface="Lato"/>
                <a:ea typeface="Lato"/>
                <a:cs typeface="Lato"/>
                <a:sym typeface="Lato"/>
              </a:rPr>
              <a:t>Slots, that are to be fitted in each of the carts</a:t>
            </a:r>
            <a:endParaRPr sz="1600" b="0">
              <a:latin typeface="Lato"/>
              <a:ea typeface="Lato"/>
              <a:cs typeface="Lato"/>
              <a:sym typeface="Lato"/>
            </a:endParaRPr>
          </a:p>
          <a:p>
            <a:pPr marL="457200" lvl="0" indent="0" algn="l" rtl="0">
              <a:spcBef>
                <a:spcPts val="0"/>
              </a:spcBef>
              <a:spcAft>
                <a:spcPts val="0"/>
              </a:spcAft>
              <a:buNone/>
            </a:pPr>
            <a:endParaRPr sz="1600" b="0">
              <a:latin typeface="Lato"/>
              <a:ea typeface="Lato"/>
              <a:cs typeface="Lato"/>
              <a:sym typeface="Lato"/>
            </a:endParaRPr>
          </a:p>
          <a:p>
            <a:pPr marL="457200" lvl="0" indent="-330200" algn="l" rtl="0">
              <a:spcBef>
                <a:spcPts val="0"/>
              </a:spcBef>
              <a:spcAft>
                <a:spcPts val="0"/>
              </a:spcAft>
              <a:buSzPts val="1600"/>
              <a:buFont typeface="Lato"/>
              <a:buChar char="●"/>
            </a:pPr>
            <a:r>
              <a:rPr lang="en" sz="1600" b="0">
                <a:latin typeface="Lato"/>
                <a:ea typeface="Lato"/>
                <a:cs typeface="Lato"/>
                <a:sym typeface="Lato"/>
              </a:rPr>
              <a:t>Smartphone, to be carried by each user</a:t>
            </a:r>
            <a:endParaRPr sz="1600" b="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Technology used</a:t>
            </a:r>
            <a:endParaRPr sz="3000"/>
          </a:p>
        </p:txBody>
      </p:sp>
      <p:sp>
        <p:nvSpPr>
          <p:cNvPr id="254" name="Google Shape;254;p31"/>
          <p:cNvSpPr txBox="1">
            <a:spLocks noGrp="1"/>
          </p:cNvSpPr>
          <p:nvPr>
            <p:ph type="subTitle" idx="1"/>
          </p:nvPr>
        </p:nvSpPr>
        <p:spPr>
          <a:xfrm>
            <a:off x="4632700" y="59500"/>
            <a:ext cx="4359600" cy="5143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a:t>QR codes</a:t>
            </a:r>
            <a:endParaRPr sz="1300"/>
          </a:p>
          <a:p>
            <a:pPr marL="0" lvl="0" indent="0" algn="l" rtl="0">
              <a:lnSpc>
                <a:spcPct val="115000"/>
              </a:lnSpc>
              <a:spcBef>
                <a:spcPts val="1000"/>
              </a:spcBef>
              <a:spcAft>
                <a:spcPts val="0"/>
              </a:spcAft>
              <a:buNone/>
            </a:pPr>
            <a:r>
              <a:rPr lang="en" sz="1300"/>
              <a:t>QR codes placed at strategic locations help provide a rough estimate of location.</a:t>
            </a:r>
            <a:endParaRPr sz="1300"/>
          </a:p>
          <a:p>
            <a:pPr marL="0" lvl="0" indent="0" algn="l" rtl="0">
              <a:lnSpc>
                <a:spcPct val="115000"/>
              </a:lnSpc>
              <a:spcBef>
                <a:spcPts val="1000"/>
              </a:spcBef>
              <a:spcAft>
                <a:spcPts val="0"/>
              </a:spcAft>
              <a:buNone/>
            </a:pPr>
            <a:endParaRPr sz="1300"/>
          </a:p>
          <a:p>
            <a:pPr marL="0" marR="0" lvl="0" indent="0" algn="l" rtl="0">
              <a:lnSpc>
                <a:spcPct val="115000"/>
              </a:lnSpc>
              <a:spcBef>
                <a:spcPts val="1000"/>
              </a:spcBef>
              <a:spcAft>
                <a:spcPts val="0"/>
              </a:spcAft>
              <a:buNone/>
            </a:pPr>
            <a:r>
              <a:rPr lang="en" sz="1300"/>
              <a:t>Dead reckoning</a:t>
            </a:r>
            <a:endParaRPr sz="1300"/>
          </a:p>
          <a:p>
            <a:pPr marL="0" marR="0" lvl="0" indent="0" algn="l" rtl="0">
              <a:lnSpc>
                <a:spcPct val="115000"/>
              </a:lnSpc>
              <a:spcBef>
                <a:spcPts val="1000"/>
              </a:spcBef>
              <a:spcAft>
                <a:spcPts val="0"/>
              </a:spcAft>
              <a:buNone/>
            </a:pPr>
            <a:r>
              <a:rPr lang="en" sz="1300"/>
              <a:t>In navigation, dead reckoning is the process of calculating one's current position by using a previously determined position. We would do that by using accelerometer and compass readings to determine the user’s position relative to the first QR code he/she scans.</a:t>
            </a:r>
            <a:endParaRPr sz="1300"/>
          </a:p>
          <a:p>
            <a:pPr marL="0" marR="0" lvl="0" indent="0" algn="l" rtl="0">
              <a:lnSpc>
                <a:spcPct val="115000"/>
              </a:lnSpc>
              <a:spcBef>
                <a:spcPts val="1000"/>
              </a:spcBef>
              <a:spcAft>
                <a:spcPts val="0"/>
              </a:spcAft>
              <a:buNone/>
            </a:pPr>
            <a:endParaRPr sz="1300"/>
          </a:p>
          <a:p>
            <a:pPr marL="0" marR="0" lvl="0" indent="0" algn="l" rtl="0">
              <a:lnSpc>
                <a:spcPct val="115000"/>
              </a:lnSpc>
              <a:spcBef>
                <a:spcPts val="1000"/>
              </a:spcBef>
              <a:spcAft>
                <a:spcPts val="0"/>
              </a:spcAft>
              <a:buNone/>
            </a:pPr>
            <a:r>
              <a:rPr lang="en" sz="1300"/>
              <a:t>Sensor data fusion</a:t>
            </a:r>
            <a:endParaRPr sz="1300"/>
          </a:p>
          <a:p>
            <a:pPr marL="0" marR="0" lvl="0" indent="0" algn="l" rtl="0">
              <a:lnSpc>
                <a:spcPct val="115000"/>
              </a:lnSpc>
              <a:spcBef>
                <a:spcPts val="1000"/>
              </a:spcBef>
              <a:spcAft>
                <a:spcPts val="0"/>
              </a:spcAft>
              <a:buNone/>
            </a:pPr>
            <a:r>
              <a:rPr lang="en" sz="1300"/>
              <a:t>Location data estimated from QR codes and accelerometer+compass modules are fused to provide a fairly accurate position estimation of the user. QR codes reduces the usual errors found in accelerometers like those of accumulating and drifting errors. </a:t>
            </a:r>
            <a:endParaRPr sz="1300"/>
          </a:p>
          <a:p>
            <a:pPr marL="0" lvl="0" indent="0" algn="l" rtl="0">
              <a:lnSpc>
                <a:spcPct val="115000"/>
              </a:lnSpc>
              <a:spcBef>
                <a:spcPts val="1000"/>
              </a:spcBef>
              <a:spcAft>
                <a:spcPts val="1000"/>
              </a:spcAft>
              <a:buNone/>
            </a:pPr>
            <a:endParaRPr sz="13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2"/>
          <p:cNvSpPr txBox="1">
            <a:spLocks noGrp="1"/>
          </p:cNvSpPr>
          <p:nvPr>
            <p:ph type="title"/>
          </p:nvPr>
        </p:nvSpPr>
        <p:spPr>
          <a:xfrm>
            <a:off x="727650" y="1156723"/>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Why it’s better than existing solutions </a:t>
            </a:r>
            <a:endParaRPr/>
          </a:p>
        </p:txBody>
      </p:sp>
      <p:sp>
        <p:nvSpPr>
          <p:cNvPr id="260" name="Google Shape;260;p32"/>
          <p:cNvSpPr txBox="1">
            <a:spLocks noGrp="1"/>
          </p:cNvSpPr>
          <p:nvPr>
            <p:ph type="body" idx="1"/>
          </p:nvPr>
        </p:nvSpPr>
        <p:spPr>
          <a:xfrm>
            <a:off x="755150" y="1664421"/>
            <a:ext cx="7688700" cy="306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Existing solutions broadly use the following technologies for indoor localisation:</a:t>
            </a:r>
            <a:endParaRPr/>
          </a:p>
          <a:p>
            <a:pPr marL="457200" lvl="0" indent="-311150" algn="l" rtl="0">
              <a:spcBef>
                <a:spcPts val="1600"/>
              </a:spcBef>
              <a:spcAft>
                <a:spcPts val="0"/>
              </a:spcAft>
              <a:buSzPts val="1300"/>
              <a:buChar char="●"/>
            </a:pPr>
            <a:r>
              <a:rPr lang="en" dirty="0"/>
              <a:t>Wi-Fi</a:t>
            </a:r>
            <a:endParaRPr/>
          </a:p>
          <a:p>
            <a:pPr marL="457200" lvl="0" indent="-311150" algn="l" rtl="0">
              <a:spcBef>
                <a:spcPts val="0"/>
              </a:spcBef>
              <a:spcAft>
                <a:spcPts val="0"/>
              </a:spcAft>
              <a:buSzPts val="1300"/>
              <a:buChar char="●"/>
            </a:pPr>
            <a:r>
              <a:rPr lang="en" dirty="0"/>
              <a:t>Bluetooth Low Energy (BLE beacons)</a:t>
            </a:r>
            <a:endParaRPr/>
          </a:p>
          <a:p>
            <a:pPr marL="457200" lvl="0" indent="-311150" algn="l" rtl="0">
              <a:spcBef>
                <a:spcPts val="0"/>
              </a:spcBef>
              <a:spcAft>
                <a:spcPts val="0"/>
              </a:spcAft>
              <a:buSzPts val="1300"/>
              <a:buChar char="●"/>
            </a:pPr>
            <a:r>
              <a:rPr lang="en" dirty="0"/>
              <a:t>Ultra Wideband (UWB)</a:t>
            </a:r>
            <a:endParaRPr/>
          </a:p>
          <a:p>
            <a:pPr marL="457200" lvl="0" indent="-311150" algn="l" rtl="0">
              <a:spcBef>
                <a:spcPts val="0"/>
              </a:spcBef>
              <a:spcAft>
                <a:spcPts val="0"/>
              </a:spcAft>
              <a:buSzPts val="1300"/>
              <a:buChar char="●"/>
            </a:pPr>
            <a:r>
              <a:rPr lang="en" dirty="0"/>
              <a:t>Radio Frequency Identification (RFID)</a:t>
            </a:r>
            <a:endParaRPr/>
          </a:p>
          <a:p>
            <a:pPr marL="0" lvl="0" indent="0" algn="l" rtl="0">
              <a:spcBef>
                <a:spcPts val="1600"/>
              </a:spcBef>
              <a:spcAft>
                <a:spcPts val="0"/>
              </a:spcAft>
              <a:buNone/>
            </a:pPr>
            <a:r>
              <a:rPr lang="en" dirty="0"/>
              <a:t>Solutions using the first three technologies need an extensive network of hardware (in certain cases, dedicated), to implement effectively. RFID, despite its low cost, is limited by its range of operation, and also by the fact that it isn’t as easily accessible as a QR code (which can be printed out). </a:t>
            </a:r>
            <a:endParaRPr/>
          </a:p>
          <a:p>
            <a:pPr marL="0" lvl="0" indent="0" algn="l" rtl="0">
              <a:spcBef>
                <a:spcPts val="1600"/>
              </a:spcBef>
              <a:spcAft>
                <a:spcPts val="0"/>
              </a:spcAft>
              <a:buNone/>
            </a:pPr>
            <a:r>
              <a:rPr lang="en" dirty="0"/>
              <a:t>The USP of our proposal is the fact that it’s very easy to setup and requires minimum cost and effort on the part of the store, as well as the buyer.</a:t>
            </a:r>
            <a:endParaRPr/>
          </a:p>
          <a:p>
            <a:pPr marL="0" lvl="0" indent="0" algn="l" rtl="0">
              <a:spcBef>
                <a:spcPts val="1600"/>
              </a:spcBef>
              <a:spcAft>
                <a:spcPts val="160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64"/>
        <p:cNvGrpSpPr/>
        <p:nvPr/>
      </p:nvGrpSpPr>
      <p:grpSpPr>
        <a:xfrm>
          <a:off x="0" y="0"/>
          <a:ext cx="0" cy="0"/>
          <a:chOff x="0" y="0"/>
          <a:chExt cx="0" cy="0"/>
        </a:xfrm>
      </p:grpSpPr>
      <p:sp>
        <p:nvSpPr>
          <p:cNvPr id="265" name="Google Shape;265;p33"/>
          <p:cNvSpPr txBox="1">
            <a:spLocks noGrp="1"/>
          </p:cNvSpPr>
          <p:nvPr>
            <p:ph type="title"/>
          </p:nvPr>
        </p:nvSpPr>
        <p:spPr>
          <a:xfrm>
            <a:off x="729450" y="661875"/>
            <a:ext cx="7021200" cy="6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Challenges </a:t>
            </a:r>
            <a:endParaRPr b="0"/>
          </a:p>
        </p:txBody>
      </p:sp>
      <p:sp>
        <p:nvSpPr>
          <p:cNvPr id="266" name="Google Shape;266;p33"/>
          <p:cNvSpPr txBox="1">
            <a:spLocks noGrp="1"/>
          </p:cNvSpPr>
          <p:nvPr>
            <p:ph type="title"/>
          </p:nvPr>
        </p:nvSpPr>
        <p:spPr>
          <a:xfrm>
            <a:off x="729450" y="1403123"/>
            <a:ext cx="7021200" cy="2019900"/>
          </a:xfrm>
          <a:prstGeom prst="rect">
            <a:avLst/>
          </a:prstGeom>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SzPts val="1600"/>
              <a:buFont typeface="Lato"/>
              <a:buChar char="●"/>
            </a:pPr>
            <a:r>
              <a:rPr lang="en" sz="1600" b="0" dirty="0">
                <a:latin typeface="Lato"/>
                <a:ea typeface="Lato"/>
                <a:cs typeface="Lato"/>
                <a:sym typeface="Lato"/>
              </a:rPr>
              <a:t>Finding a solution to the travelling salesperson problem, which is an NP hard problem. This solution is used in devising the shortest path algorithm required for the theme.</a:t>
            </a:r>
            <a:endParaRPr sz="1600" b="0">
              <a:latin typeface="Lato"/>
              <a:ea typeface="Lato"/>
              <a:cs typeface="Lato"/>
              <a:sym typeface="Lato"/>
            </a:endParaRPr>
          </a:p>
          <a:p>
            <a:pPr marL="457200" lvl="0" indent="0" algn="l" rtl="0">
              <a:lnSpc>
                <a:spcPct val="115000"/>
              </a:lnSpc>
              <a:spcBef>
                <a:spcPts val="0"/>
              </a:spcBef>
              <a:spcAft>
                <a:spcPts val="0"/>
              </a:spcAft>
              <a:buNone/>
            </a:pPr>
            <a:endParaRPr sz="1600" b="0">
              <a:latin typeface="Lato"/>
              <a:ea typeface="Lato"/>
              <a:cs typeface="Lato"/>
              <a:sym typeface="Lato"/>
            </a:endParaRPr>
          </a:p>
          <a:p>
            <a:pPr marL="457200" lvl="0" indent="-330200" algn="l" rtl="0">
              <a:lnSpc>
                <a:spcPct val="115000"/>
              </a:lnSpc>
              <a:spcBef>
                <a:spcPts val="0"/>
              </a:spcBef>
              <a:spcAft>
                <a:spcPts val="0"/>
              </a:spcAft>
              <a:buSzPts val="1600"/>
              <a:buFont typeface="Lato"/>
              <a:buChar char="●"/>
            </a:pPr>
            <a:r>
              <a:rPr lang="en" sz="1600" b="0" dirty="0">
                <a:latin typeface="Lato"/>
                <a:ea typeface="Lato"/>
                <a:cs typeface="Lato"/>
                <a:sym typeface="Lato"/>
              </a:rPr>
              <a:t>Using accelerometer+gyroscope readings for plotting the path travelled by dead reckoning</a:t>
            </a:r>
            <a:endParaRPr sz="1600" b="0">
              <a:latin typeface="Lato"/>
              <a:ea typeface="Lato"/>
              <a:cs typeface="Lato"/>
              <a:sym typeface="Lato"/>
            </a:endParaRPr>
          </a:p>
          <a:p>
            <a:pPr marL="457200" lvl="0" indent="0" algn="l" rtl="0">
              <a:lnSpc>
                <a:spcPct val="115000"/>
              </a:lnSpc>
              <a:spcBef>
                <a:spcPts val="0"/>
              </a:spcBef>
              <a:spcAft>
                <a:spcPts val="0"/>
              </a:spcAft>
              <a:buNone/>
            </a:pPr>
            <a:endParaRPr sz="1600" b="0">
              <a:latin typeface="Lato"/>
              <a:ea typeface="Lato"/>
              <a:cs typeface="Lato"/>
              <a:sym typeface="Lato"/>
            </a:endParaRPr>
          </a:p>
          <a:p>
            <a:pPr marL="457200" lvl="0" indent="-330200" algn="l" rtl="0">
              <a:lnSpc>
                <a:spcPct val="115000"/>
              </a:lnSpc>
              <a:spcBef>
                <a:spcPts val="0"/>
              </a:spcBef>
              <a:spcAft>
                <a:spcPts val="0"/>
              </a:spcAft>
              <a:buSzPts val="1600"/>
              <a:buFont typeface="Lato"/>
              <a:buChar char="●"/>
            </a:pPr>
            <a:r>
              <a:rPr lang="en" sz="1600" b="0" dirty="0">
                <a:latin typeface="Lato"/>
                <a:ea typeface="Lato"/>
                <a:cs typeface="Lato"/>
                <a:sym typeface="Lato"/>
              </a:rPr>
              <a:t>Ensuring that the smartphone is subjected to minimum disturbances to reduce noise from sensors.</a:t>
            </a:r>
            <a:endParaRPr sz="1600" b="0">
              <a:latin typeface="Lato"/>
              <a:ea typeface="Lato"/>
              <a:cs typeface="Lato"/>
              <a:sym typeface="Lato"/>
            </a:endParaRPr>
          </a:p>
          <a:p>
            <a:pPr marL="457200" lvl="0" indent="0" algn="l" rtl="0">
              <a:spcBef>
                <a:spcPts val="0"/>
              </a:spcBef>
              <a:spcAft>
                <a:spcPts val="0"/>
              </a:spcAft>
              <a:buNone/>
            </a:pPr>
            <a:endParaRPr sz="1600" b="0">
              <a:latin typeface="Lato"/>
              <a:ea typeface="Lato"/>
              <a:cs typeface="Lato"/>
              <a:sym typeface="Lato"/>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Wireframes</a:t>
            </a:r>
            <a:endParaRPr/>
          </a:p>
        </p:txBody>
      </p:sp>
      <p:graphicFrame>
        <p:nvGraphicFramePr>
          <p:cNvPr id="3" name="Object 2">
            <a:hlinkClick r:id="" action="ppaction://ole?verb=0"/>
          </p:cNvPr>
          <p:cNvGraphicFramePr>
            <a:graphicFrameLocks noChangeAspect="1"/>
          </p:cNvGraphicFramePr>
          <p:nvPr/>
        </p:nvGraphicFramePr>
        <p:xfrm>
          <a:off x="5605761" y="213251"/>
          <a:ext cx="2387600" cy="4730750"/>
        </p:xfrm>
        <a:graphic>
          <a:graphicData uri="http://schemas.openxmlformats.org/presentationml/2006/ole">
            <p:oleObj spid="_x0000_s1026" name="Acrobat Document" r:id="rId4" imgW="2865368" imgH="5677392" progId="AcroExch.Document.11">
              <p:link updateAutomatic="1"/>
            </p:oleObj>
          </a:graphicData>
        </a:graphic>
      </p:graphicFrame>
      <p:sp>
        <p:nvSpPr>
          <p:cNvPr id="4" name="Rectangle 3"/>
          <p:cNvSpPr/>
          <p:nvPr/>
        </p:nvSpPr>
        <p:spPr>
          <a:xfrm>
            <a:off x="773458" y="1920535"/>
            <a:ext cx="3881043" cy="523220"/>
          </a:xfrm>
          <a:prstGeom prst="rect">
            <a:avLst/>
          </a:prstGeom>
        </p:spPr>
        <p:txBody>
          <a:bodyPr wrap="square">
            <a:spAutoFit/>
          </a:bodyPr>
          <a:lstStyle/>
          <a:p>
            <a:r>
              <a:rPr lang="en-IN" dirty="0" smtClean="0">
                <a:solidFill>
                  <a:schemeClr val="bg1"/>
                </a:solidFill>
              </a:rPr>
              <a:t>(Click on the frame in Slide show mode or double click in Edit mode to open the PDF file)</a:t>
            </a:r>
            <a:endParaRPr lang="en-IN" dirty="0">
              <a:solidFill>
                <a:schemeClr val="bg1"/>
              </a:solidFill>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5"/>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Next Steps</a:t>
            </a: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6"/>
        <p:cNvGrpSpPr/>
        <p:nvPr/>
      </p:nvGrpSpPr>
      <p:grpSpPr>
        <a:xfrm>
          <a:off x="0" y="0"/>
          <a:ext cx="0" cy="0"/>
          <a:chOff x="0" y="0"/>
          <a:chExt cx="0" cy="0"/>
        </a:xfrm>
      </p:grpSpPr>
      <p:sp>
        <p:nvSpPr>
          <p:cNvPr id="147" name="Google Shape;147;p18"/>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Outline</a:t>
            </a:r>
            <a:endParaRPr/>
          </a:p>
        </p:txBody>
      </p:sp>
      <p:sp>
        <p:nvSpPr>
          <p:cNvPr id="148" name="Google Shape;148;p18"/>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b="1" dirty="0">
                <a:solidFill>
                  <a:srgbClr val="FFFFFF"/>
                </a:solidFill>
              </a:rPr>
              <a:t>Theme</a:t>
            </a:r>
            <a:endParaRPr sz="1600" b="1">
              <a:solidFill>
                <a:srgbClr val="FFFFFF"/>
              </a:solidFill>
            </a:endParaRPr>
          </a:p>
          <a:p>
            <a:pPr marL="0" lvl="0" indent="0" algn="l" rtl="0">
              <a:lnSpc>
                <a:spcPct val="115000"/>
              </a:lnSpc>
              <a:spcBef>
                <a:spcPts val="1600"/>
              </a:spcBef>
              <a:spcAft>
                <a:spcPts val="0"/>
              </a:spcAft>
              <a:buNone/>
            </a:pPr>
            <a:r>
              <a:rPr lang="en" sz="1600" b="1" dirty="0">
                <a:solidFill>
                  <a:srgbClr val="FFFFFF"/>
                </a:solidFill>
                <a:uFill>
                  <a:noFill/>
                </a:uFill>
              </a:rPr>
              <a:t>The Problem</a:t>
            </a:r>
            <a:endParaRPr sz="1600" b="1">
              <a:solidFill>
                <a:srgbClr val="FFFFFF"/>
              </a:solidFill>
            </a:endParaRPr>
          </a:p>
          <a:p>
            <a:pPr marL="0" lvl="0" indent="0" algn="l" rtl="0">
              <a:lnSpc>
                <a:spcPct val="115000"/>
              </a:lnSpc>
              <a:spcBef>
                <a:spcPts val="1600"/>
              </a:spcBef>
              <a:spcAft>
                <a:spcPts val="0"/>
              </a:spcAft>
              <a:buNone/>
            </a:pPr>
            <a:r>
              <a:rPr lang="en" sz="1600" b="1" dirty="0">
                <a:solidFill>
                  <a:srgbClr val="FFFFFF"/>
                </a:solidFill>
                <a:uFill>
                  <a:noFill/>
                </a:uFill>
              </a:rPr>
              <a:t>Solution </a:t>
            </a:r>
            <a:r>
              <a:rPr lang="en" sz="1600" b="1" dirty="0" smtClean="0">
                <a:solidFill>
                  <a:srgbClr val="FFFFFF"/>
                </a:solidFill>
                <a:uFill>
                  <a:noFill/>
                </a:uFill>
              </a:rPr>
              <a:t>Proposal</a:t>
            </a:r>
            <a:endParaRPr sz="1600" b="1" smtClean="0">
              <a:solidFill>
                <a:srgbClr val="FFFFFF"/>
              </a:solidFill>
            </a:endParaRPr>
          </a:p>
          <a:p>
            <a:pPr marL="0" lvl="0" indent="0" algn="l" rtl="0">
              <a:lnSpc>
                <a:spcPct val="115000"/>
              </a:lnSpc>
              <a:spcBef>
                <a:spcPts val="1600"/>
              </a:spcBef>
              <a:spcAft>
                <a:spcPts val="0"/>
              </a:spcAft>
              <a:buNone/>
            </a:pPr>
            <a:r>
              <a:rPr lang="en" sz="1600" b="1" dirty="0" smtClean="0">
                <a:solidFill>
                  <a:srgbClr val="FFFFFF"/>
                </a:solidFill>
              </a:rPr>
              <a:t>Implementation</a:t>
            </a:r>
            <a:endParaRPr sz="1600" b="1" smtClean="0">
              <a:solidFill>
                <a:srgbClr val="FFFFFF"/>
              </a:solidFill>
            </a:endParaRPr>
          </a:p>
          <a:p>
            <a:pPr marL="0" lvl="0" indent="0" algn="l" rtl="0">
              <a:lnSpc>
                <a:spcPct val="115000"/>
              </a:lnSpc>
              <a:spcBef>
                <a:spcPts val="1600"/>
              </a:spcBef>
              <a:spcAft>
                <a:spcPts val="0"/>
              </a:spcAft>
              <a:buNone/>
            </a:pPr>
            <a:r>
              <a:rPr lang="en" sz="1600" b="1" dirty="0" smtClean="0">
                <a:solidFill>
                  <a:srgbClr val="FFFFFF"/>
                </a:solidFill>
                <a:uFill>
                  <a:noFill/>
                </a:uFill>
              </a:rPr>
              <a:t>Wireframes</a:t>
            </a:r>
            <a:endParaRPr sz="1600" b="1">
              <a:solidFill>
                <a:srgbClr val="FFFFFF"/>
              </a:solidFill>
            </a:endParaRPr>
          </a:p>
          <a:p>
            <a:pPr marL="0" lvl="0" indent="0" algn="l" rtl="0">
              <a:lnSpc>
                <a:spcPct val="115000"/>
              </a:lnSpc>
              <a:spcBef>
                <a:spcPts val="1600"/>
              </a:spcBef>
              <a:spcAft>
                <a:spcPts val="0"/>
              </a:spcAft>
              <a:buNone/>
            </a:pPr>
            <a:r>
              <a:rPr lang="en" sz="1600" b="1" dirty="0">
                <a:solidFill>
                  <a:srgbClr val="FFFFFF"/>
                </a:solidFill>
                <a:uFill>
                  <a:noFill/>
                </a:uFill>
              </a:rPr>
              <a:t>Next Steps</a:t>
            </a:r>
            <a:endParaRPr sz="1600" b="1">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What</a:t>
            </a:r>
            <a:r>
              <a:rPr lang="en"/>
              <a:t>’s</a:t>
            </a:r>
            <a:r>
              <a:rPr lang="en" sz="3000"/>
              <a:t> next?</a:t>
            </a:r>
            <a:endParaRPr sz="3000"/>
          </a:p>
        </p:txBody>
      </p:sp>
      <p:sp>
        <p:nvSpPr>
          <p:cNvPr id="282" name="Google Shape;282;p3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Gathering behaviour insights and using them for targeted real time advertising through popups in AR view </a:t>
            </a:r>
            <a:endParaRPr/>
          </a:p>
          <a:p>
            <a:pPr marL="457200" lvl="0" indent="-311150" algn="l" rtl="0">
              <a:spcBef>
                <a:spcPts val="1000"/>
              </a:spcBef>
              <a:spcAft>
                <a:spcPts val="0"/>
              </a:spcAft>
              <a:buSzPts val="1300"/>
              <a:buChar char="➔"/>
            </a:pPr>
            <a:r>
              <a:rPr lang="en"/>
              <a:t>Refining UI design and operation in AR mode</a:t>
            </a:r>
            <a:endParaRPr/>
          </a:p>
          <a:p>
            <a:pPr marL="457200" lvl="0" indent="-311150" algn="l" rtl="0">
              <a:spcBef>
                <a:spcPts val="1000"/>
              </a:spcBef>
              <a:spcAft>
                <a:spcPts val="1000"/>
              </a:spcAft>
              <a:buSzPts val="1300"/>
              <a:buChar char="➔"/>
            </a:pPr>
            <a:r>
              <a:rPr lang="en"/>
              <a:t>Integration with GPS providers like Google Maps, for a seamless experience.</a:t>
            </a:r>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7"/>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 you</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2"/>
        <p:cNvGrpSpPr/>
        <p:nvPr/>
      </p:nvGrpSpPr>
      <p:grpSpPr>
        <a:xfrm>
          <a:off x="0" y="0"/>
          <a:ext cx="0" cy="0"/>
          <a:chOff x="0" y="0"/>
          <a:chExt cx="0" cy="0"/>
        </a:xfrm>
      </p:grpSpPr>
      <p:sp>
        <p:nvSpPr>
          <p:cNvPr id="153" name="Google Shape;153;p19"/>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Theme</a:t>
            </a:r>
            <a:endParaRPr/>
          </a:p>
        </p:txBody>
      </p:sp>
      <p:sp>
        <p:nvSpPr>
          <p:cNvPr id="154" name="Google Shape;154;p19"/>
          <p:cNvSpPr txBox="1"/>
          <p:nvPr/>
        </p:nvSpPr>
        <p:spPr>
          <a:xfrm>
            <a:off x="4165650" y="823250"/>
            <a:ext cx="4252200" cy="395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latin typeface="Lato"/>
              <a:ea typeface="Lato"/>
              <a:cs typeface="Lato"/>
              <a:sym typeface="Lato"/>
            </a:endParaRPr>
          </a:p>
          <a:p>
            <a:pPr marL="0" lvl="0" indent="0" algn="l" rtl="0">
              <a:lnSpc>
                <a:spcPct val="115000"/>
              </a:lnSpc>
              <a:spcBef>
                <a:spcPts val="0"/>
              </a:spcBef>
              <a:spcAft>
                <a:spcPts val="0"/>
              </a:spcAft>
              <a:buNone/>
            </a:pPr>
            <a:r>
              <a:rPr lang="en">
                <a:solidFill>
                  <a:srgbClr val="FFFFFF"/>
                </a:solidFill>
                <a:latin typeface="Lato"/>
                <a:ea typeface="Lato"/>
                <a:cs typeface="Lato"/>
                <a:sym typeface="Lato"/>
              </a:rPr>
              <a:t>Building a solution to help customers find products in the store and help them navigate to the corresponding aisle/shelf. If there is a shopping list, provide the best shopping trip to complete the purchases.</a:t>
            </a:r>
            <a:endParaRPr>
              <a:solidFill>
                <a:srgbClr val="FFFFFF"/>
              </a:solidFill>
              <a:latin typeface="Lato"/>
              <a:ea typeface="Lato"/>
              <a:cs typeface="Lato"/>
              <a:sym typeface="Lato"/>
            </a:endParaRPr>
          </a:p>
          <a:p>
            <a:pPr marL="0" lvl="0" indent="0" algn="l" rtl="0">
              <a:lnSpc>
                <a:spcPct val="115000"/>
              </a:lnSpc>
              <a:spcBef>
                <a:spcPts val="0"/>
              </a:spcBef>
              <a:spcAft>
                <a:spcPts val="0"/>
              </a:spcAft>
              <a:buNone/>
            </a:pPr>
            <a:endParaRPr>
              <a:solidFill>
                <a:srgbClr val="FFFFFF"/>
              </a:solidFill>
              <a:latin typeface="Lato"/>
              <a:ea typeface="Lato"/>
              <a:cs typeface="Lato"/>
              <a:sym typeface="Lato"/>
            </a:endParaRPr>
          </a:p>
          <a:p>
            <a:pPr marL="0" lvl="0" indent="0" algn="l" rtl="0">
              <a:lnSpc>
                <a:spcPct val="115000"/>
              </a:lnSpc>
              <a:spcBef>
                <a:spcPts val="0"/>
              </a:spcBef>
              <a:spcAft>
                <a:spcPts val="0"/>
              </a:spcAft>
              <a:buNone/>
            </a:pPr>
            <a:r>
              <a:rPr lang="en">
                <a:solidFill>
                  <a:srgbClr val="FFFFFF"/>
                </a:solidFill>
                <a:latin typeface="Lato"/>
                <a:ea typeface="Lato"/>
                <a:cs typeface="Lato"/>
                <a:sym typeface="Lato"/>
              </a:rPr>
              <a:t>The most challenging part in building a solution for this theme is coming up with a method for tracking customers and determining their location in real time. This could be done using GPS but it comes with its own set of problems, preventing its use in the setup mentioned by the theme.</a:t>
            </a:r>
            <a:endParaRPr>
              <a:solidFill>
                <a:srgbClr val="FFFFFF"/>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8"/>
        <p:cNvGrpSpPr/>
        <p:nvPr/>
      </p:nvGrpSpPr>
      <p:grpSpPr>
        <a:xfrm>
          <a:off x="0" y="0"/>
          <a:ext cx="0" cy="0"/>
          <a:chOff x="0" y="0"/>
          <a:chExt cx="0" cy="0"/>
        </a:xfrm>
      </p:grpSpPr>
      <p:sp>
        <p:nvSpPr>
          <p:cNvPr id="159" name="Google Shape;159;p20"/>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Problem</a:t>
            </a:r>
            <a:endParaRPr/>
          </a:p>
        </p:txBody>
      </p:sp>
      <p:sp>
        <p:nvSpPr>
          <p:cNvPr id="160" name="Google Shape;160;p20"/>
          <p:cNvSpPr txBox="1"/>
          <p:nvPr/>
        </p:nvSpPr>
        <p:spPr>
          <a:xfrm>
            <a:off x="4165650" y="624900"/>
            <a:ext cx="4252200" cy="389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latin typeface="Lato"/>
              <a:ea typeface="Lato"/>
              <a:cs typeface="Lato"/>
              <a:sym typeface="Lato"/>
            </a:endParaRPr>
          </a:p>
          <a:p>
            <a:pPr marL="0" lvl="0" indent="0" algn="l" rtl="0">
              <a:lnSpc>
                <a:spcPct val="115000"/>
              </a:lnSpc>
              <a:spcBef>
                <a:spcPts val="0"/>
              </a:spcBef>
              <a:spcAft>
                <a:spcPts val="0"/>
              </a:spcAft>
              <a:buNone/>
            </a:pPr>
            <a:r>
              <a:rPr lang="en">
                <a:solidFill>
                  <a:srgbClr val="FFFFFF"/>
                </a:solidFill>
                <a:latin typeface="Lato"/>
                <a:ea typeface="Lato"/>
                <a:cs typeface="Lato"/>
                <a:sym typeface="Lato"/>
              </a:rPr>
              <a:t>Just about everyone is familiar with the Global Positioning System or GPS, which can determine the precise position of any person or object on earth based on satellite signals. But what about indoor location tracking? GPS doesn’t work well inside buildings—that’s where an indoor positioning system (IPS), or indoor location tracking, comes in.</a:t>
            </a:r>
            <a:endParaRPr>
              <a:solidFill>
                <a:srgbClr val="FFFFFF"/>
              </a:solidFill>
              <a:latin typeface="Lato"/>
              <a:ea typeface="Lato"/>
              <a:cs typeface="Lato"/>
              <a:sym typeface="Lato"/>
            </a:endParaRPr>
          </a:p>
          <a:p>
            <a:pPr marL="0" lvl="0" indent="0" algn="l" rtl="0">
              <a:lnSpc>
                <a:spcPct val="115000"/>
              </a:lnSpc>
              <a:spcBef>
                <a:spcPts val="0"/>
              </a:spcBef>
              <a:spcAft>
                <a:spcPts val="0"/>
              </a:spcAft>
              <a:buNone/>
            </a:pPr>
            <a:endParaRPr>
              <a:solidFill>
                <a:srgbClr val="FFFFFF"/>
              </a:solidFill>
              <a:latin typeface="Lato"/>
              <a:ea typeface="Lato"/>
              <a:cs typeface="Lato"/>
              <a:sym typeface="Lato"/>
            </a:endParaRPr>
          </a:p>
          <a:p>
            <a:pPr marL="0" lvl="0" indent="0" algn="l" rtl="0">
              <a:lnSpc>
                <a:spcPct val="115000"/>
              </a:lnSpc>
              <a:spcBef>
                <a:spcPts val="0"/>
              </a:spcBef>
              <a:spcAft>
                <a:spcPts val="0"/>
              </a:spcAft>
              <a:buNone/>
            </a:pPr>
            <a:r>
              <a:rPr lang="en">
                <a:solidFill>
                  <a:srgbClr val="FFFFFF"/>
                </a:solidFill>
                <a:latin typeface="Lato"/>
                <a:ea typeface="Lato"/>
                <a:cs typeface="Lato"/>
                <a:sym typeface="Lato"/>
              </a:rPr>
              <a:t>Various methods have been put into use in order to implement such a system, but where they lack most is difficulty in setting things up for use. Quite often they need additional hardware, besides a lot of time and effort, to get the system up and running.</a:t>
            </a:r>
            <a:endParaRPr>
              <a:solidFill>
                <a:srgbClr val="FFFF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Solution</a:t>
            </a:r>
            <a:endParaRPr sz="3000"/>
          </a:p>
        </p:txBody>
      </p:sp>
      <p:sp>
        <p:nvSpPr>
          <p:cNvPr id="166" name="Google Shape;166;p21"/>
          <p:cNvSpPr txBox="1">
            <a:spLocks noGrp="1"/>
          </p:cNvSpPr>
          <p:nvPr>
            <p:ph type="body" idx="2"/>
          </p:nvPr>
        </p:nvSpPr>
        <p:spPr>
          <a:xfrm>
            <a:off x="5201575" y="612900"/>
            <a:ext cx="3374400" cy="391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rPr>
              <a:t>QR code based Indoor Positioning System</a:t>
            </a:r>
            <a:endParaRPr sz="1600" b="1">
              <a:solidFill>
                <a:schemeClr val="dk1"/>
              </a:solidFill>
            </a:endParaRPr>
          </a:p>
          <a:p>
            <a:pPr marL="0" lvl="0" indent="0" algn="l" rtl="0">
              <a:spcBef>
                <a:spcPts val="1000"/>
              </a:spcBef>
              <a:spcAft>
                <a:spcPts val="0"/>
              </a:spcAft>
              <a:buNone/>
            </a:pPr>
            <a:r>
              <a:rPr lang="en"/>
              <a:t>We propose a system wherein the end user’s smartphone will function as the navigational device. The customer will set his/her smartphone in designated slots provided in all shopping carts. This slot is angled and positioned such that the smartphone’s camera is able to detect QR codes strategically placed throughout the entire store. Besides this, data from non GPS sensors, such as accelerometer and compass, will be fused with QR code data to estimate a reasonably accurate location of the customer.</a:t>
            </a:r>
            <a:endParaRPr/>
          </a:p>
          <a:p>
            <a:pPr marL="0" lvl="0" indent="0" algn="l" rtl="0">
              <a:lnSpc>
                <a:spcPct val="115000"/>
              </a:lnSpc>
              <a:spcBef>
                <a:spcPts val="1600"/>
              </a:spcBef>
              <a:spcAft>
                <a:spcPts val="16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70"/>
        <p:cNvGrpSpPr/>
        <p:nvPr/>
      </p:nvGrpSpPr>
      <p:grpSpPr>
        <a:xfrm>
          <a:off x="0" y="0"/>
          <a:ext cx="0" cy="0"/>
          <a:chOff x="0" y="0"/>
          <a:chExt cx="0" cy="0"/>
        </a:xfrm>
      </p:grpSpPr>
      <p:sp>
        <p:nvSpPr>
          <p:cNvPr id="171" name="Google Shape;171;p22"/>
          <p:cNvSpPr txBox="1">
            <a:spLocks noGrp="1"/>
          </p:cNvSpPr>
          <p:nvPr>
            <p:ph type="title"/>
          </p:nvPr>
        </p:nvSpPr>
        <p:spPr>
          <a:xfrm>
            <a:off x="729450" y="864300"/>
            <a:ext cx="7021200" cy="6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Implementation</a:t>
            </a:r>
            <a:endParaRPr b="0"/>
          </a:p>
        </p:txBody>
      </p:sp>
      <p:sp>
        <p:nvSpPr>
          <p:cNvPr id="172" name="Google Shape;172;p22"/>
          <p:cNvSpPr txBox="1">
            <a:spLocks noGrp="1"/>
          </p:cNvSpPr>
          <p:nvPr>
            <p:ph type="title"/>
          </p:nvPr>
        </p:nvSpPr>
        <p:spPr>
          <a:xfrm>
            <a:off x="729450" y="1745716"/>
            <a:ext cx="7021200" cy="22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0">
                <a:latin typeface="Lato"/>
                <a:ea typeface="Lato"/>
                <a:cs typeface="Lato"/>
                <a:sym typeface="Lato"/>
              </a:rPr>
              <a:t>The implementation of this method can be divided into two parts:</a:t>
            </a:r>
            <a:endParaRPr sz="1600" b="0">
              <a:latin typeface="Lato"/>
              <a:ea typeface="Lato"/>
              <a:cs typeface="Lato"/>
              <a:sym typeface="Lato"/>
            </a:endParaRPr>
          </a:p>
          <a:p>
            <a:pPr marL="0" lvl="0" indent="0" algn="l" rtl="0">
              <a:spcBef>
                <a:spcPts val="0"/>
              </a:spcBef>
              <a:spcAft>
                <a:spcPts val="0"/>
              </a:spcAft>
              <a:buNone/>
            </a:pPr>
            <a:endParaRPr sz="1600" b="0">
              <a:latin typeface="Lato"/>
              <a:ea typeface="Lato"/>
              <a:cs typeface="Lato"/>
              <a:sym typeface="Lato"/>
            </a:endParaRPr>
          </a:p>
          <a:p>
            <a:pPr marL="457200" lvl="0" indent="-330200" algn="l" rtl="0">
              <a:spcBef>
                <a:spcPts val="0"/>
              </a:spcBef>
              <a:spcAft>
                <a:spcPts val="0"/>
              </a:spcAft>
              <a:buSzPts val="1600"/>
              <a:buFont typeface="Lato"/>
              <a:buChar char="●"/>
            </a:pPr>
            <a:r>
              <a:rPr lang="en" sz="1600" b="0">
                <a:latin typeface="Lato"/>
                <a:ea typeface="Lato"/>
                <a:cs typeface="Lato"/>
                <a:sym typeface="Lato"/>
              </a:rPr>
              <a:t>Store side implementation</a:t>
            </a:r>
            <a:endParaRPr sz="1600" b="0">
              <a:latin typeface="Lato"/>
              <a:ea typeface="Lato"/>
              <a:cs typeface="Lato"/>
              <a:sym typeface="Lato"/>
            </a:endParaRPr>
          </a:p>
          <a:p>
            <a:pPr marL="457200" lvl="0" indent="-330200" algn="l" rtl="0">
              <a:spcBef>
                <a:spcPts val="0"/>
              </a:spcBef>
              <a:spcAft>
                <a:spcPts val="0"/>
              </a:spcAft>
              <a:buSzPts val="1600"/>
              <a:buFont typeface="Lato"/>
              <a:buChar char="●"/>
            </a:pPr>
            <a:r>
              <a:rPr lang="en" sz="1600" b="0">
                <a:latin typeface="Lato"/>
                <a:ea typeface="Lato"/>
                <a:cs typeface="Lato"/>
                <a:sym typeface="Lato"/>
              </a:rPr>
              <a:t>Buyer side implementation</a:t>
            </a:r>
            <a:endParaRPr sz="1600" b="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6"/>
        <p:cNvGrpSpPr/>
        <p:nvPr/>
      </p:nvGrpSpPr>
      <p:grpSpPr>
        <a:xfrm>
          <a:off x="0" y="0"/>
          <a:ext cx="0" cy="0"/>
          <a:chOff x="0" y="0"/>
          <a:chExt cx="0" cy="0"/>
        </a:xfrm>
      </p:grpSpPr>
      <p:sp>
        <p:nvSpPr>
          <p:cNvPr id="177" name="Google Shape;177;p2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Store side implementation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4"/>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Details required</a:t>
            </a:r>
            <a:endParaRPr sz="3000"/>
          </a:p>
          <a:p>
            <a:pPr marL="0" lvl="0" indent="0" algn="l" rtl="0">
              <a:spcBef>
                <a:spcPts val="0"/>
              </a:spcBef>
              <a:spcAft>
                <a:spcPts val="0"/>
              </a:spcAft>
              <a:buNone/>
            </a:pPr>
            <a:endParaRPr sz="3000"/>
          </a:p>
        </p:txBody>
      </p:sp>
      <p:sp>
        <p:nvSpPr>
          <p:cNvPr id="183" name="Google Shape;183;p24"/>
          <p:cNvSpPr txBox="1">
            <a:spLocks noGrp="1"/>
          </p:cNvSpPr>
          <p:nvPr>
            <p:ph type="body" idx="2"/>
          </p:nvPr>
        </p:nvSpPr>
        <p:spPr>
          <a:xfrm>
            <a:off x="5181101" y="864486"/>
            <a:ext cx="3374400" cy="3025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b="1" dirty="0">
                <a:solidFill>
                  <a:schemeClr val="dk1"/>
                </a:solidFill>
              </a:rPr>
              <a:t>The store needs to provide certain details which include</a:t>
            </a:r>
            <a:r>
              <a:rPr lang="en" sz="1600" b="1" dirty="0" smtClean="0">
                <a:solidFill>
                  <a:schemeClr val="dk1"/>
                </a:solidFill>
              </a:rPr>
              <a:t>:</a:t>
            </a:r>
          </a:p>
          <a:p>
            <a:pPr marL="0" lvl="0" indent="0" algn="l" rtl="0">
              <a:lnSpc>
                <a:spcPct val="115000"/>
              </a:lnSpc>
              <a:spcBef>
                <a:spcPts val="0"/>
              </a:spcBef>
              <a:spcAft>
                <a:spcPts val="0"/>
              </a:spcAft>
              <a:buNone/>
            </a:pPr>
            <a:endParaRPr sz="1600" b="1">
              <a:solidFill>
                <a:schemeClr val="dk1"/>
              </a:solidFill>
            </a:endParaRPr>
          </a:p>
          <a:p>
            <a:pPr marL="457200" lvl="0" indent="-330200" algn="l" rtl="0">
              <a:lnSpc>
                <a:spcPct val="115000"/>
              </a:lnSpc>
              <a:spcBef>
                <a:spcPts val="1000"/>
              </a:spcBef>
              <a:spcAft>
                <a:spcPts val="0"/>
              </a:spcAft>
              <a:buClr>
                <a:schemeClr val="dk1"/>
              </a:buClr>
              <a:buSzPts val="1600"/>
              <a:buChar char="●"/>
            </a:pPr>
            <a:r>
              <a:rPr lang="en" dirty="0"/>
              <a:t>Number of </a:t>
            </a:r>
            <a:r>
              <a:rPr lang="en" dirty="0" smtClean="0"/>
              <a:t>floors</a:t>
            </a:r>
          </a:p>
          <a:p>
            <a:pPr marL="457200" lvl="0" indent="-330200" algn="l" rtl="0">
              <a:lnSpc>
                <a:spcPct val="115000"/>
              </a:lnSpc>
              <a:spcBef>
                <a:spcPts val="1000"/>
              </a:spcBef>
              <a:spcAft>
                <a:spcPts val="0"/>
              </a:spcAft>
              <a:buClr>
                <a:schemeClr val="dk1"/>
              </a:buClr>
              <a:buSzPts val="1600"/>
              <a:buNone/>
            </a:pPr>
            <a:endParaRPr lang="en" dirty="0" smtClean="0"/>
          </a:p>
          <a:p>
            <a:pPr marL="457200" lvl="0" indent="-330200" algn="l" rtl="0">
              <a:lnSpc>
                <a:spcPct val="115000"/>
              </a:lnSpc>
              <a:spcBef>
                <a:spcPts val="0"/>
              </a:spcBef>
              <a:spcAft>
                <a:spcPts val="0"/>
              </a:spcAft>
              <a:buClr>
                <a:schemeClr val="dk1"/>
              </a:buClr>
              <a:buSzPts val="1600"/>
              <a:buChar char="●"/>
            </a:pPr>
            <a:r>
              <a:rPr lang="en" dirty="0" smtClean="0"/>
              <a:t>Floorspace </a:t>
            </a:r>
            <a:r>
              <a:rPr lang="en" dirty="0"/>
              <a:t>of each </a:t>
            </a:r>
            <a:r>
              <a:rPr lang="en" dirty="0" smtClean="0"/>
              <a:t>floor</a:t>
            </a:r>
          </a:p>
          <a:p>
            <a:pPr marL="457200" lvl="0" indent="-330200" algn="l" rtl="0">
              <a:lnSpc>
                <a:spcPct val="115000"/>
              </a:lnSpc>
              <a:spcBef>
                <a:spcPts val="0"/>
              </a:spcBef>
              <a:spcAft>
                <a:spcPts val="0"/>
              </a:spcAft>
              <a:buClr>
                <a:schemeClr val="dk1"/>
              </a:buClr>
              <a:buSzPts val="1600"/>
              <a:buNone/>
            </a:pPr>
            <a:endParaRPr lang="en" dirty="0" smtClean="0"/>
          </a:p>
          <a:p>
            <a:pPr marL="457200" lvl="0" indent="-330200" algn="l" rtl="0">
              <a:lnSpc>
                <a:spcPct val="115000"/>
              </a:lnSpc>
              <a:spcBef>
                <a:spcPts val="0"/>
              </a:spcBef>
              <a:spcAft>
                <a:spcPts val="0"/>
              </a:spcAft>
              <a:buClr>
                <a:schemeClr val="dk1"/>
              </a:buClr>
              <a:buSzPts val="1600"/>
              <a:buChar char="●"/>
            </a:pPr>
            <a:r>
              <a:rPr lang="en" dirty="0" smtClean="0"/>
              <a:t>Floorplan </a:t>
            </a:r>
            <a:r>
              <a:rPr lang="en" dirty="0"/>
              <a:t>of each floor (specifying the positions of all shelves) </a:t>
            </a:r>
            <a:endParaRPr lang="en" dirty="0" smtClean="0"/>
          </a:p>
          <a:p>
            <a:pPr marL="457200" lvl="0" indent="-330200" algn="l" rtl="0">
              <a:lnSpc>
                <a:spcPct val="115000"/>
              </a:lnSpc>
              <a:spcBef>
                <a:spcPts val="0"/>
              </a:spcBef>
              <a:spcAft>
                <a:spcPts val="0"/>
              </a:spcAft>
              <a:buClr>
                <a:schemeClr val="dk1"/>
              </a:buClr>
              <a:buSzPts val="1600"/>
              <a:buNone/>
            </a:pPr>
            <a:endParaRPr lang="en" dirty="0" smtClean="0"/>
          </a:p>
          <a:p>
            <a:pPr marL="457200" lvl="0" indent="-330200" algn="l" rtl="0">
              <a:lnSpc>
                <a:spcPct val="115000"/>
              </a:lnSpc>
              <a:spcBef>
                <a:spcPts val="0"/>
              </a:spcBef>
              <a:spcAft>
                <a:spcPts val="0"/>
              </a:spcAft>
              <a:buClr>
                <a:schemeClr val="dk1"/>
              </a:buClr>
              <a:buSzPts val="1600"/>
              <a:buChar char="●"/>
            </a:pPr>
            <a:r>
              <a:rPr lang="en" dirty="0" smtClean="0"/>
              <a:t>Items contained </a:t>
            </a:r>
            <a:r>
              <a:rPr lang="en" dirty="0"/>
              <a:t>in each </a:t>
            </a:r>
            <a:r>
              <a:rPr lang="en" dirty="0" smtClean="0"/>
              <a:t>shelf</a:t>
            </a:r>
          </a:p>
          <a:p>
            <a:pPr marL="457200" lvl="0" indent="0" algn="l" rtl="0">
              <a:lnSpc>
                <a:spcPct val="115000"/>
              </a:lnSpc>
              <a:spcBef>
                <a:spcPts val="1000"/>
              </a:spcBef>
              <a:spcAft>
                <a:spcPts val="0"/>
              </a:spcAft>
              <a:buNone/>
            </a:pPr>
            <a:endParaRPr sz="1600" b="1">
              <a:solidFill>
                <a:schemeClr val="dk1"/>
              </a:solidFill>
            </a:endParaRPr>
          </a:p>
          <a:p>
            <a:pPr marL="0" lvl="0" indent="0" algn="l" rtl="0">
              <a:lnSpc>
                <a:spcPct val="115000"/>
              </a:lnSpc>
              <a:spcBef>
                <a:spcPts val="1000"/>
              </a:spcBef>
              <a:spcAft>
                <a:spcPts val="0"/>
              </a:spcAft>
              <a:buNone/>
            </a:pPr>
            <a:endParaRPr/>
          </a:p>
          <a:p>
            <a:pPr marL="0" lvl="0" indent="0" algn="l" rtl="0">
              <a:lnSpc>
                <a:spcPct val="115000"/>
              </a:lnSpc>
              <a:spcBef>
                <a:spcPts val="1000"/>
              </a:spcBef>
              <a:spcAft>
                <a:spcPts val="16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5"/>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marL="0" lvl="0" indent="0" algn="ctr" rtl="0">
              <a:spcBef>
                <a:spcPts val="0"/>
              </a:spcBef>
              <a:spcAft>
                <a:spcPts val="1000"/>
              </a:spcAft>
              <a:buNone/>
            </a:pPr>
            <a:r>
              <a:rPr lang="en" sz="700" b="1">
                <a:solidFill>
                  <a:schemeClr val="lt1"/>
                </a:solidFill>
              </a:rPr>
              <a:t>1</a:t>
            </a:r>
            <a:endParaRPr sz="700" b="1">
              <a:solidFill>
                <a:schemeClr val="lt1"/>
              </a:solidFill>
            </a:endParaRPr>
          </a:p>
        </p:txBody>
      </p:sp>
      <p:sp>
        <p:nvSpPr>
          <p:cNvPr id="189" name="Google Shape;189;p25"/>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Setup required</a:t>
            </a:r>
            <a:endParaRPr sz="3000" b="0"/>
          </a:p>
        </p:txBody>
      </p:sp>
      <p:pic>
        <p:nvPicPr>
          <p:cNvPr id="190" name="Google Shape;190;p25"/>
          <p:cNvPicPr preferRelativeResize="0"/>
          <p:nvPr/>
        </p:nvPicPr>
        <p:blipFill>
          <a:blip r:embed="rId3">
            <a:alphaModFix/>
          </a:blip>
          <a:stretch>
            <a:fillRect/>
          </a:stretch>
        </p:blipFill>
        <p:spPr>
          <a:xfrm>
            <a:off x="1238025" y="2396675"/>
            <a:ext cx="2284850" cy="2284850"/>
          </a:xfrm>
          <a:prstGeom prst="rect">
            <a:avLst/>
          </a:prstGeom>
          <a:noFill/>
          <a:ln>
            <a:noFill/>
          </a:ln>
        </p:spPr>
      </p:pic>
      <p:sp>
        <p:nvSpPr>
          <p:cNvPr id="191" name="Google Shape;191;p25"/>
          <p:cNvSpPr txBox="1"/>
          <p:nvPr/>
        </p:nvSpPr>
        <p:spPr>
          <a:xfrm>
            <a:off x="5210975" y="1154850"/>
            <a:ext cx="3300900" cy="283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dirty="0">
                <a:solidFill>
                  <a:schemeClr val="accent1"/>
                </a:solidFill>
                <a:latin typeface="Lato"/>
                <a:ea typeface="Lato"/>
                <a:cs typeface="Lato"/>
                <a:sym typeface="Lato"/>
              </a:rPr>
              <a:t>Two steps, and the store would be navigation ready:</a:t>
            </a:r>
            <a:endParaRPr sz="1300" b="1">
              <a:solidFill>
                <a:schemeClr val="accent1"/>
              </a:solidFill>
              <a:latin typeface="Lato"/>
              <a:ea typeface="Lato"/>
              <a:cs typeface="Lato"/>
              <a:sym typeface="Lato"/>
            </a:endParaRPr>
          </a:p>
          <a:p>
            <a:pPr marL="0" lvl="0" indent="0" algn="l" rtl="0">
              <a:spcBef>
                <a:spcPts val="0"/>
              </a:spcBef>
              <a:spcAft>
                <a:spcPts val="0"/>
              </a:spcAft>
              <a:buNone/>
            </a:pPr>
            <a:endParaRPr sz="1300" b="1">
              <a:solidFill>
                <a:schemeClr val="accent1"/>
              </a:solidFill>
              <a:latin typeface="Lato"/>
              <a:ea typeface="Lato"/>
              <a:cs typeface="Lato"/>
              <a:sym typeface="Lato"/>
            </a:endParaRPr>
          </a:p>
          <a:p>
            <a:pPr marL="0" lvl="0" indent="0" algn="l" rtl="0">
              <a:spcBef>
                <a:spcPts val="0"/>
              </a:spcBef>
              <a:spcAft>
                <a:spcPts val="0"/>
              </a:spcAft>
              <a:buNone/>
            </a:pPr>
            <a:endParaRPr sz="1300">
              <a:solidFill>
                <a:schemeClr val="accent1"/>
              </a:solidFill>
              <a:latin typeface="Lato"/>
              <a:ea typeface="Lato"/>
              <a:cs typeface="Lato"/>
              <a:sym typeface="Lato"/>
            </a:endParaRPr>
          </a:p>
          <a:p>
            <a:pPr marL="457200" lvl="0" indent="-317500" algn="l" rtl="0">
              <a:spcBef>
                <a:spcPts val="0"/>
              </a:spcBef>
              <a:spcAft>
                <a:spcPts val="0"/>
              </a:spcAft>
              <a:buSzPts val="1400"/>
              <a:buFont typeface="Lato"/>
              <a:buAutoNum type="arabicPeriod"/>
            </a:pPr>
            <a:r>
              <a:rPr lang="en" sz="1300" dirty="0">
                <a:solidFill>
                  <a:schemeClr val="accent1"/>
                </a:solidFill>
                <a:latin typeface="Lato"/>
                <a:ea typeface="Lato"/>
                <a:cs typeface="Lato"/>
                <a:sym typeface="Lato"/>
              </a:rPr>
              <a:t>Install the slots provided on all shopping carts by following the attached instructions.</a:t>
            </a:r>
            <a:endParaRPr sz="1300">
              <a:solidFill>
                <a:schemeClr val="accent1"/>
              </a:solidFill>
              <a:latin typeface="Lato"/>
              <a:ea typeface="Lato"/>
              <a:cs typeface="Lato"/>
              <a:sym typeface="Lato"/>
            </a:endParaRPr>
          </a:p>
          <a:p>
            <a:pPr marL="457200" lvl="0" indent="0" algn="l" rtl="0">
              <a:spcBef>
                <a:spcPts val="0"/>
              </a:spcBef>
              <a:spcAft>
                <a:spcPts val="0"/>
              </a:spcAft>
              <a:buNone/>
            </a:pPr>
            <a:endParaRPr sz="1300">
              <a:solidFill>
                <a:schemeClr val="accent1"/>
              </a:solidFill>
              <a:latin typeface="Lato"/>
              <a:ea typeface="Lato"/>
              <a:cs typeface="Lato"/>
              <a:sym typeface="Lato"/>
            </a:endParaRPr>
          </a:p>
          <a:p>
            <a:pPr marL="457200" lvl="0" indent="-317500" algn="l" rtl="0">
              <a:spcBef>
                <a:spcPts val="0"/>
              </a:spcBef>
              <a:spcAft>
                <a:spcPts val="0"/>
              </a:spcAft>
              <a:buSzPts val="1400"/>
              <a:buFont typeface="Lato"/>
              <a:buAutoNum type="arabicPeriod"/>
            </a:pPr>
            <a:r>
              <a:rPr lang="en" sz="1300" dirty="0">
                <a:solidFill>
                  <a:schemeClr val="accent1"/>
                </a:solidFill>
                <a:latin typeface="Lato"/>
                <a:ea typeface="Lato"/>
                <a:cs typeface="Lato"/>
                <a:sym typeface="Lato"/>
              </a:rPr>
              <a:t>Paste QR codes in the store at specified locations by using the store setup app (Navio Store).</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342</TotalTime>
  <Words>885</Words>
  <PresentationFormat>On-screen Show (16:9)</PresentationFormat>
  <Paragraphs>98</Paragraphs>
  <Slides>21</Slides>
  <Notes>21</Notes>
  <HiddenSlides>0</HiddenSlides>
  <MMClips>0</MMClips>
  <ScaleCrop>false</ScaleCrop>
  <HeadingPairs>
    <vt:vector size="8" baseType="variant">
      <vt:variant>
        <vt:lpstr>Fonts Used</vt:lpstr>
      </vt:variant>
      <vt:variant>
        <vt:i4>3</vt:i4>
      </vt:variant>
      <vt:variant>
        <vt:lpstr>Theme</vt:lpstr>
      </vt:variant>
      <vt:variant>
        <vt:i4>1</vt:i4>
      </vt:variant>
      <vt:variant>
        <vt:lpstr>Links</vt:lpstr>
      </vt:variant>
      <vt:variant>
        <vt:i4>1</vt:i4>
      </vt:variant>
      <vt:variant>
        <vt:lpstr>Slide Titles</vt:lpstr>
      </vt:variant>
      <vt:variant>
        <vt:i4>21</vt:i4>
      </vt:variant>
    </vt:vector>
  </HeadingPairs>
  <TitlesOfParts>
    <vt:vector size="26" baseType="lpstr">
      <vt:lpstr>Arial</vt:lpstr>
      <vt:lpstr>Raleway</vt:lpstr>
      <vt:lpstr>Lato</vt:lpstr>
      <vt:lpstr>Streamline</vt:lpstr>
      <vt:lpstr>C:\Users\User\Desktop\Lowes-final\Wireframes.pdf</vt:lpstr>
      <vt:lpstr>Project Navio</vt:lpstr>
      <vt:lpstr>Outline</vt:lpstr>
      <vt:lpstr>Theme</vt:lpstr>
      <vt:lpstr>The Problem</vt:lpstr>
      <vt:lpstr>Our Solution</vt:lpstr>
      <vt:lpstr>Implementation</vt:lpstr>
      <vt:lpstr>Store side implementation</vt:lpstr>
      <vt:lpstr>Details required </vt:lpstr>
      <vt:lpstr>Setup required</vt:lpstr>
      <vt:lpstr>Buyer side implementation</vt:lpstr>
      <vt:lpstr>Steps required</vt:lpstr>
      <vt:lpstr>Workflow</vt:lpstr>
      <vt:lpstr>Architecture</vt:lpstr>
      <vt:lpstr>Hardware required</vt:lpstr>
      <vt:lpstr>Technology used</vt:lpstr>
      <vt:lpstr>Why it’s better than existing solutions </vt:lpstr>
      <vt:lpstr>Challenges </vt:lpstr>
      <vt:lpstr>Wireframes</vt:lpstr>
      <vt:lpstr>Next Steps</vt:lpstr>
      <vt:lpstr>What’s next?</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Navio</dc:title>
  <cp:lastModifiedBy>Windows User</cp:lastModifiedBy>
  <cp:revision>6</cp:revision>
  <dcterms:modified xsi:type="dcterms:W3CDTF">2020-03-16T15:50:41Z</dcterms:modified>
</cp:coreProperties>
</file>